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97" r:id="rId4"/>
    <p:sldId id="261" r:id="rId5"/>
    <p:sldId id="259" r:id="rId6"/>
    <p:sldId id="262" r:id="rId7"/>
    <p:sldId id="263" r:id="rId8"/>
    <p:sldId id="289" r:id="rId9"/>
    <p:sldId id="264" r:id="rId10"/>
    <p:sldId id="293" r:id="rId11"/>
    <p:sldId id="266" r:id="rId12"/>
    <p:sldId id="265" r:id="rId13"/>
    <p:sldId id="295" r:id="rId14"/>
    <p:sldId id="298" r:id="rId15"/>
    <p:sldId id="267" r:id="rId16"/>
    <p:sldId id="294" r:id="rId17"/>
    <p:sldId id="268" r:id="rId18"/>
    <p:sldId id="291" r:id="rId19"/>
    <p:sldId id="299" r:id="rId20"/>
    <p:sldId id="300" r:id="rId21"/>
    <p:sldId id="269" r:id="rId22"/>
    <p:sldId id="270" r:id="rId23"/>
    <p:sldId id="292" r:id="rId24"/>
    <p:sldId id="287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>
        <p:scale>
          <a:sx n="110" d="100"/>
          <a:sy n="110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1.2 Einsatzentwicklung</a:t>
            </a:r>
            <a:endParaRPr lang="de-DE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überörtlich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Brände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Hilfeleistung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11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Fehlalarmierung</c:v>
                </c:pt>
              </c:strCache>
            </c:strRef>
          </c:tx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015616"/>
        <c:axId val="240029696"/>
        <c:axId val="0"/>
      </c:bar3DChart>
      <c:catAx>
        <c:axId val="2400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029696"/>
        <c:crosses val="autoZero"/>
        <c:auto val="1"/>
        <c:lblAlgn val="ctr"/>
        <c:lblOffset val="100"/>
        <c:noMultiLvlLbl val="0"/>
      </c:catAx>
      <c:valAx>
        <c:axId val="24002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01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% anwesend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-1.3566868638527343E-2"/>
                  <c:y val="0.115625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66868638527343E-2"/>
                  <c:y val="0.1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059438789802084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59557485065762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059438789802084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Tabelle1!$A$4:$A$8</c:f>
              <c:strCache>
                <c:ptCount val="5"/>
                <c:pt idx="0">
                  <c:v>Greifendorf</c:v>
                </c:pt>
                <c:pt idx="1">
                  <c:v>Hermsdorf</c:v>
                </c:pt>
                <c:pt idx="2">
                  <c:v>Moosheim</c:v>
                </c:pt>
                <c:pt idx="3">
                  <c:v>Rossau</c:v>
                </c:pt>
                <c:pt idx="4">
                  <c:v>S-D-S</c:v>
                </c:pt>
              </c:strCache>
            </c:strRef>
          </c:cat>
          <c:val>
            <c:numRef>
              <c:f>Tabelle1!$B$4:$B$8</c:f>
              <c:numCache>
                <c:formatCode>0.00%</c:formatCode>
                <c:ptCount val="5"/>
                <c:pt idx="0">
                  <c:v>0.74</c:v>
                </c:pt>
                <c:pt idx="1">
                  <c:v>0.67900000000000005</c:v>
                </c:pt>
                <c:pt idx="2">
                  <c:v>0.67200000000000004</c:v>
                </c:pt>
                <c:pt idx="3">
                  <c:v>0.67400000000000004</c:v>
                </c:pt>
                <c:pt idx="4">
                  <c:v>0.72899999999999998</c:v>
                </c:pt>
              </c:numCache>
            </c:numRef>
          </c:val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% auf 20 Dienste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Tabelle1!$A$4:$A$8</c:f>
              <c:strCache>
                <c:ptCount val="5"/>
                <c:pt idx="0">
                  <c:v>Greifendorf</c:v>
                </c:pt>
                <c:pt idx="1">
                  <c:v>Hermsdorf</c:v>
                </c:pt>
                <c:pt idx="2">
                  <c:v>Moosheim</c:v>
                </c:pt>
                <c:pt idx="3">
                  <c:v>Rossau</c:v>
                </c:pt>
                <c:pt idx="4">
                  <c:v>S-D-S</c:v>
                </c:pt>
              </c:strCache>
            </c:strRef>
          </c:cat>
          <c:val>
            <c:numRef>
              <c:f>Tabelle1!$C$4:$C$8</c:f>
              <c:numCache>
                <c:formatCode>0.00%</c:formatCode>
                <c:ptCount val="5"/>
                <c:pt idx="0">
                  <c:v>0.79600000000000004</c:v>
                </c:pt>
                <c:pt idx="1">
                  <c:v>0.71299999999999997</c:v>
                </c:pt>
                <c:pt idx="2">
                  <c:v>0.67200000000000004</c:v>
                </c:pt>
                <c:pt idx="3">
                  <c:v>0.85599999999999998</c:v>
                </c:pt>
                <c:pt idx="4">
                  <c:v>0.72899999999999998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290944"/>
        <c:axId val="230292480"/>
      </c:barChart>
      <c:catAx>
        <c:axId val="23029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230292480"/>
        <c:crosses val="autoZero"/>
        <c:auto val="1"/>
        <c:lblAlgn val="ctr"/>
        <c:lblOffset val="100"/>
        <c:noMultiLvlLbl val="0"/>
      </c:catAx>
      <c:valAx>
        <c:axId val="230292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0290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2.5 Entwicklung Ausbildungsstunden</a:t>
            </a:r>
            <a:endParaRPr lang="de-DE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34813312059631"/>
          <c:y val="0.1474375754292141"/>
          <c:w val="0.57328387415403892"/>
          <c:h val="0.7382364668765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LFS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304</c:v>
                </c:pt>
                <c:pt idx="1">
                  <c:v>199</c:v>
                </c:pt>
                <c:pt idx="2">
                  <c:v>382</c:v>
                </c:pt>
                <c:pt idx="3">
                  <c:v>175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Kreisausbildung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357</c:v>
                </c:pt>
                <c:pt idx="1">
                  <c:v>482</c:v>
                </c:pt>
                <c:pt idx="2">
                  <c:v>681</c:v>
                </c:pt>
                <c:pt idx="3">
                  <c:v>657</c:v>
                </c:pt>
                <c:pt idx="4">
                  <c:v>296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laufende Ausbildung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2920</c:v>
                </c:pt>
                <c:pt idx="1">
                  <c:v>2724</c:v>
                </c:pt>
                <c:pt idx="2">
                  <c:v>3018</c:v>
                </c:pt>
                <c:pt idx="3">
                  <c:v>3233.5</c:v>
                </c:pt>
                <c:pt idx="4">
                  <c:v>3032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sonstige externe Ausbildung</c:v>
                </c:pt>
              </c:strCache>
            </c:strRef>
          </c:tx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2">
                  <c:v>8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564032"/>
        <c:axId val="232391808"/>
      </c:barChart>
      <c:catAx>
        <c:axId val="231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391808"/>
        <c:crosses val="autoZero"/>
        <c:auto val="1"/>
        <c:lblAlgn val="ctr"/>
        <c:lblOffset val="100"/>
        <c:noMultiLvlLbl val="0"/>
      </c:catAx>
      <c:valAx>
        <c:axId val="23239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56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0.48904</cdr:x>
      <cdr:y>0.3864</cdr:y>
    </cdr:from>
    <cdr:to>
      <cdr:x>0.5812</cdr:x>
      <cdr:y>0.6136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4120102" y="1570335"/>
          <a:ext cx="77644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de-DE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D1F1-3816-4ACE-8BEC-124778540AB5}" type="datetimeFigureOut">
              <a:rPr lang="de-DE" smtClean="0"/>
              <a:t>19.02.2016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650C-37B6-45FA-BF5C-BFEB8D4EF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4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101C1-33D8-41EA-9869-DD23BE722E76}" type="datetimeFigureOut">
              <a:rPr lang="de-DE" smtClean="0"/>
              <a:t>19.02.2016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794FB-A040-47FA-97F0-4DF8B74843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12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1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2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93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6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8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6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71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71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7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88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0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0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1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11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77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3D1AB8-8FB8-4DC0-843B-A063151B40F9}" type="datetime1">
              <a:rPr lang="de-DE" smtClean="0"/>
              <a:t>19.02.2016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66604-0C7D-40EE-830B-D1941FB43EEE}" type="datetime1">
              <a:rPr lang="de-DE" smtClean="0"/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D9A5-1266-4C58-8C8E-076CD6A2721F}" type="datetime1">
              <a:rPr lang="de-DE" smtClean="0"/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B1718-FFF6-45A6-99E4-A5A5BB20B27E}" type="datetime1">
              <a:rPr lang="de-DE" smtClean="0"/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BD250-23FD-4A4E-AE34-F6B6384F2D79}" type="datetime1">
              <a:rPr lang="de-DE" smtClean="0"/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4AC60-CC83-4F33-A009-AD820E28F852}" type="datetime1">
              <a:rPr lang="de-DE" smtClean="0"/>
              <a:t>19.02.2016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CC7B4-DE92-44BE-BD35-8D29C753222D}" type="datetime1">
              <a:rPr lang="de-DE" smtClean="0"/>
              <a:t>19.02.2016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2A0-C95D-415D-8184-29C0D010FC5E}" type="datetime1">
              <a:rPr lang="de-DE" smtClean="0"/>
              <a:t>19.02.2016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E165-B064-4ED1-9B21-B5F6AAC665E4}" type="datetime1">
              <a:rPr lang="de-DE" smtClean="0"/>
              <a:t>19.02.2016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08815B-0AFA-4971-AC7A-88ED8B3771B5}" type="datetime1">
              <a:rPr lang="de-DE" smtClean="0"/>
              <a:t>19.02.2016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AE3F3-E2C6-46C9-9248-BE52F7955508}" type="datetime1">
              <a:rPr lang="de-DE" smtClean="0"/>
              <a:t>19.02.2016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A765E4-6592-4A7A-9F79-D9890D0558EB}" type="datetime1">
              <a:rPr lang="de-DE" smtClean="0"/>
              <a:t>19.02.2016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Jahreshauptversammlung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für das Jahr 2015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366916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Freiwillige Feuerwehr </a:t>
            </a:r>
            <a:r>
              <a:rPr lang="de-DE" sz="2000" b="1" dirty="0" err="1" smtClean="0"/>
              <a:t>Rossau</a:t>
            </a:r>
            <a:endParaRPr lang="de-DE" sz="2000" b="1" dirty="0" smtClean="0"/>
          </a:p>
          <a:p>
            <a:r>
              <a:rPr lang="de-DE" sz="2000" b="1" dirty="0" smtClean="0"/>
              <a:t>mit den Ortsfeuerwehren</a:t>
            </a:r>
          </a:p>
          <a:p>
            <a:r>
              <a:rPr lang="de-DE" sz="1400" dirty="0" err="1" smtClean="0"/>
              <a:t>Greifendorf</a:t>
            </a:r>
            <a:r>
              <a:rPr lang="de-DE" sz="1400" dirty="0" smtClean="0"/>
              <a:t>, Hermsdorf, </a:t>
            </a:r>
            <a:r>
              <a:rPr lang="de-DE" sz="1400" dirty="0" err="1" smtClean="0"/>
              <a:t>Moosheim</a:t>
            </a:r>
            <a:r>
              <a:rPr lang="de-DE" sz="1400" dirty="0" smtClean="0"/>
              <a:t>, </a:t>
            </a:r>
            <a:r>
              <a:rPr lang="de-DE" sz="1400" dirty="0" err="1" smtClean="0"/>
              <a:t>Rossau</a:t>
            </a:r>
            <a:r>
              <a:rPr lang="de-DE" sz="1400" dirty="0" smtClean="0"/>
              <a:t>, Schönborn-Dreiwerden-</a:t>
            </a:r>
            <a:r>
              <a:rPr lang="de-DE" sz="1400" dirty="0" err="1" smtClean="0"/>
              <a:t>Seifersbach</a:t>
            </a:r>
            <a:endParaRPr lang="de-DE" sz="1400" dirty="0"/>
          </a:p>
        </p:txBody>
      </p:sp>
      <p:pic>
        <p:nvPicPr>
          <p:cNvPr id="1029" name="Picture 5" descr="Rossau_Wappen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7" y="368449"/>
            <a:ext cx="115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2.4 </a:t>
            </a:r>
            <a:r>
              <a:rPr lang="de-DE" dirty="0" smtClean="0"/>
              <a:t>Landesfeuerwehrschule</a:t>
            </a:r>
          </a:p>
          <a:p>
            <a:endParaRPr lang="de-DE" dirty="0"/>
          </a:p>
          <a:p>
            <a:pPr lvl="1"/>
            <a:r>
              <a:rPr lang="de-DE" dirty="0" smtClean="0"/>
              <a:t>1 Gruppenführer</a:t>
            </a:r>
          </a:p>
          <a:p>
            <a:pPr lvl="1"/>
            <a:r>
              <a:rPr lang="de-DE" dirty="0" smtClean="0"/>
              <a:t>1</a:t>
            </a:r>
            <a:r>
              <a:rPr lang="de-DE" dirty="0"/>
              <a:t>	Zugführer</a:t>
            </a:r>
          </a:p>
          <a:p>
            <a:pPr lvl="1"/>
            <a:r>
              <a:rPr lang="de-DE" dirty="0" smtClean="0"/>
              <a:t>3 Leiter </a:t>
            </a:r>
            <a:r>
              <a:rPr lang="de-DE" dirty="0" err="1" smtClean="0"/>
              <a:t>FFw</a:t>
            </a:r>
            <a:endParaRPr lang="de-DE" dirty="0"/>
          </a:p>
          <a:p>
            <a:pPr lvl="1"/>
            <a:r>
              <a:rPr lang="de-DE" dirty="0"/>
              <a:t>1	</a:t>
            </a:r>
            <a:r>
              <a:rPr lang="de-DE" dirty="0" smtClean="0"/>
              <a:t>Seminar Atemschutz</a:t>
            </a:r>
            <a:endParaRPr lang="de-DE" dirty="0"/>
          </a:p>
          <a:p>
            <a:pPr lvl="1"/>
            <a:r>
              <a:rPr lang="de-DE" dirty="0"/>
              <a:t>1	</a:t>
            </a:r>
            <a:r>
              <a:rPr lang="de-DE" dirty="0" smtClean="0"/>
              <a:t>Lagekartenführer Stab (über TEL)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Steve Mucha, Gemeindewehrleiter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6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00225"/>
              </p:ext>
            </p:extLst>
          </p:nvPr>
        </p:nvGraphicFramePr>
        <p:xfrm>
          <a:off x="251520" y="105273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23629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Personal -&gt;</a:t>
            </a:r>
            <a:endParaRPr lang="de-DE" dirty="0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4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3.1 Stand per 31.12.2015</a:t>
            </a:r>
          </a:p>
          <a:p>
            <a:endParaRPr lang="de-DE" dirty="0"/>
          </a:p>
          <a:p>
            <a:pPr lvl="1"/>
            <a:r>
              <a:rPr lang="de-DE" dirty="0" smtClean="0"/>
              <a:t>97 Aktive (davon: 7 Frauen)</a:t>
            </a:r>
          </a:p>
          <a:p>
            <a:pPr lvl="1"/>
            <a:r>
              <a:rPr lang="de-DE" dirty="0" smtClean="0"/>
              <a:t>31 ehemalig aktive in der Alters- u. Ehrenabteilung</a:t>
            </a:r>
          </a:p>
          <a:p>
            <a:pPr lvl="1"/>
            <a:r>
              <a:rPr lang="de-DE" dirty="0" smtClean="0"/>
              <a:t>17 Mitglieder in der Jugendfeuerwehr</a:t>
            </a:r>
          </a:p>
          <a:p>
            <a:pPr lvl="1"/>
            <a:r>
              <a:rPr lang="de-DE" dirty="0" smtClean="0"/>
              <a:t>6   Eintritte (2 von JF)</a:t>
            </a:r>
          </a:p>
          <a:p>
            <a:pPr lvl="1"/>
            <a:r>
              <a:rPr lang="de-DE" dirty="0" smtClean="0"/>
              <a:t>1   Wechsel in Alters- und Ehrenabteilung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Personal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5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3.2 Wahlen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smtClean="0"/>
              <a:t>Gemeindewehrleitungswahl </a:t>
            </a:r>
            <a:r>
              <a:rPr lang="de-DE" dirty="0"/>
              <a:t>am </a:t>
            </a:r>
            <a:r>
              <a:rPr lang="de-DE" dirty="0" smtClean="0"/>
              <a:t>13.03.2015</a:t>
            </a:r>
            <a:endParaRPr lang="de-DE" dirty="0"/>
          </a:p>
          <a:p>
            <a:endParaRPr lang="de-DE" dirty="0" smtClean="0"/>
          </a:p>
          <a:p>
            <a:pPr lvl="1"/>
            <a:r>
              <a:rPr lang="de-DE" dirty="0" smtClean="0"/>
              <a:t>Ortswehrleiterwahl in </a:t>
            </a:r>
            <a:r>
              <a:rPr lang="de-DE" dirty="0" err="1" smtClean="0"/>
              <a:t>Greifendorf</a:t>
            </a:r>
            <a:r>
              <a:rPr lang="de-DE" dirty="0" smtClean="0"/>
              <a:t> am 14.04.2015</a:t>
            </a:r>
          </a:p>
          <a:p>
            <a:pPr lvl="2"/>
            <a:r>
              <a:rPr lang="de-DE" dirty="0" smtClean="0"/>
              <a:t>Neuer OWL, Kamerad Marcel </a:t>
            </a:r>
            <a:r>
              <a:rPr lang="de-DE" dirty="0" err="1" smtClean="0"/>
              <a:t>Grudda</a:t>
            </a:r>
            <a:endParaRPr lang="de-DE" dirty="0" smtClean="0"/>
          </a:p>
          <a:p>
            <a:pPr lvl="2"/>
            <a:r>
              <a:rPr lang="de-DE" dirty="0" smtClean="0"/>
              <a:t>Stellv. OWL, Kamerad Thomas Reuther</a:t>
            </a:r>
          </a:p>
          <a:p>
            <a:pPr lvl="2"/>
            <a:r>
              <a:rPr lang="de-DE" dirty="0" smtClean="0"/>
              <a:t>Weiteres Mitglied des FW-Ausschusses, Kam. Steffen Gerstenberger</a:t>
            </a:r>
          </a:p>
          <a:p>
            <a:pPr lvl="2"/>
            <a:endParaRPr lang="de-DE" dirty="0"/>
          </a:p>
          <a:p>
            <a:pPr marL="630936" lvl="2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Personal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8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Ortswehrleiterwahl in </a:t>
            </a:r>
            <a:r>
              <a:rPr lang="de-DE" dirty="0" err="1"/>
              <a:t>Moosheim</a:t>
            </a:r>
            <a:r>
              <a:rPr lang="de-DE" dirty="0"/>
              <a:t> am 05.05.2015</a:t>
            </a:r>
          </a:p>
          <a:p>
            <a:pPr lvl="2"/>
            <a:r>
              <a:rPr lang="de-DE" dirty="0"/>
              <a:t>Neuer OWL, Kamerad Stefan Goldammer</a:t>
            </a:r>
          </a:p>
          <a:p>
            <a:pPr lvl="2"/>
            <a:r>
              <a:rPr lang="de-DE" dirty="0"/>
              <a:t>Stellv. OWL, Kamerad Martin Ranft</a:t>
            </a:r>
          </a:p>
          <a:p>
            <a:pPr lvl="2"/>
            <a:r>
              <a:rPr lang="de-DE" dirty="0"/>
              <a:t>Weiteres Mitglied des FW-Ausschusses, Kam. Thomas Steiner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Ortswehrleiterwahl </a:t>
            </a:r>
            <a:r>
              <a:rPr lang="de-DE" dirty="0"/>
              <a:t>in </a:t>
            </a:r>
            <a:r>
              <a:rPr lang="de-DE" dirty="0" err="1" smtClean="0"/>
              <a:t>Seifersbach</a:t>
            </a:r>
            <a:r>
              <a:rPr lang="de-DE" dirty="0" smtClean="0"/>
              <a:t> </a:t>
            </a:r>
            <a:r>
              <a:rPr lang="de-DE" dirty="0"/>
              <a:t>am </a:t>
            </a:r>
            <a:r>
              <a:rPr lang="de-DE" dirty="0" smtClean="0"/>
              <a:t>15.05.2015</a:t>
            </a:r>
            <a:endParaRPr lang="de-DE" dirty="0"/>
          </a:p>
          <a:p>
            <a:pPr lvl="2"/>
            <a:r>
              <a:rPr lang="de-DE" dirty="0"/>
              <a:t>Neuer OWL, Kamerad </a:t>
            </a:r>
            <a:r>
              <a:rPr lang="de-DE" dirty="0" smtClean="0"/>
              <a:t>Daniel Paschke</a:t>
            </a:r>
            <a:endParaRPr lang="de-DE" dirty="0"/>
          </a:p>
          <a:p>
            <a:pPr lvl="2"/>
            <a:r>
              <a:rPr lang="de-DE" dirty="0"/>
              <a:t>Stellv. OWL, Kamerad </a:t>
            </a:r>
            <a:r>
              <a:rPr lang="de-DE" dirty="0" smtClean="0"/>
              <a:t>René Zimmer</a:t>
            </a:r>
            <a:endParaRPr lang="de-DE" dirty="0"/>
          </a:p>
          <a:p>
            <a:pPr lvl="2"/>
            <a:r>
              <a:rPr lang="de-DE" dirty="0"/>
              <a:t>Weiteres Mitglied des FW-Ausschusses, Kam. </a:t>
            </a:r>
            <a:r>
              <a:rPr lang="de-DE" dirty="0" smtClean="0"/>
              <a:t>Helmut Dietrich</a:t>
            </a:r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Personal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3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4.1 Ausstattung Gebäude, Anlagen</a:t>
            </a:r>
          </a:p>
          <a:p>
            <a:pPr lvl="1"/>
            <a:r>
              <a:rPr lang="de-DE" dirty="0" smtClean="0"/>
              <a:t>Erneuerung Zaun und Pflanzung Dornenhecke am FGH </a:t>
            </a:r>
            <a:r>
              <a:rPr lang="de-DE" dirty="0" err="1" smtClean="0"/>
              <a:t>Seifersbach</a:t>
            </a:r>
            <a:r>
              <a:rPr lang="de-DE" dirty="0" smtClean="0"/>
              <a:t> in Eigenleistung</a:t>
            </a:r>
          </a:p>
          <a:p>
            <a:pPr lvl="1"/>
            <a:endParaRPr lang="de-DE" dirty="0"/>
          </a:p>
          <a:p>
            <a:r>
              <a:rPr lang="de-DE" dirty="0" smtClean="0"/>
              <a:t>4.2 Fahrzeuge</a:t>
            </a:r>
          </a:p>
          <a:p>
            <a:pPr lvl="1"/>
            <a:r>
              <a:rPr lang="de-DE" dirty="0" smtClean="0"/>
              <a:t>Schlauchwechsel Rettungssatz OF S-D-S</a:t>
            </a:r>
          </a:p>
          <a:p>
            <a:pPr lvl="1"/>
            <a:r>
              <a:rPr lang="de-DE" dirty="0" smtClean="0"/>
              <a:t>Grundüberholung Atemschutzgeräte OF </a:t>
            </a:r>
            <a:r>
              <a:rPr lang="de-DE" dirty="0" err="1" smtClean="0"/>
              <a:t>Rossau</a:t>
            </a:r>
            <a:endParaRPr lang="de-DE" dirty="0" smtClean="0"/>
          </a:p>
          <a:p>
            <a:pPr lvl="1"/>
            <a:r>
              <a:rPr lang="de-DE" dirty="0" smtClean="0"/>
              <a:t>Wechsel Dichtungssatz u. Reparatur TS8, OF S-D-S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Haushalt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3728" y="627573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Haushalt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4.3 Sonstiges</a:t>
            </a:r>
          </a:p>
          <a:p>
            <a:pPr lvl="1"/>
            <a:r>
              <a:rPr lang="de-DE" dirty="0"/>
              <a:t>Ersatzbeschaffung Motorkettensäge, OF </a:t>
            </a:r>
            <a:r>
              <a:rPr lang="de-DE" dirty="0" err="1" smtClean="0"/>
              <a:t>Rossau</a:t>
            </a:r>
            <a:endParaRPr lang="de-DE" dirty="0"/>
          </a:p>
          <a:p>
            <a:pPr lvl="1"/>
            <a:r>
              <a:rPr lang="de-DE" dirty="0" smtClean="0"/>
              <a:t>Digitalkamera </a:t>
            </a:r>
            <a:r>
              <a:rPr lang="de-DE" dirty="0"/>
              <a:t>für </a:t>
            </a:r>
            <a:r>
              <a:rPr lang="de-DE" dirty="0" smtClean="0"/>
              <a:t>Einsatzdokumentation, OF </a:t>
            </a:r>
            <a:r>
              <a:rPr lang="de-DE" dirty="0" err="1" smtClean="0"/>
              <a:t>Rossau</a:t>
            </a:r>
            <a:endParaRPr lang="de-DE" dirty="0" smtClean="0"/>
          </a:p>
          <a:p>
            <a:pPr lvl="1"/>
            <a:r>
              <a:rPr lang="de-DE" dirty="0" smtClean="0"/>
              <a:t>Beschaffung CAFS-Löscher, OF </a:t>
            </a:r>
            <a:r>
              <a:rPr lang="de-DE" dirty="0" err="1" smtClean="0"/>
              <a:t>Greifendorf</a:t>
            </a:r>
            <a:endParaRPr lang="de-DE" dirty="0" smtClean="0"/>
          </a:p>
          <a:p>
            <a:pPr lvl="1"/>
            <a:r>
              <a:rPr lang="de-DE" dirty="0" smtClean="0"/>
              <a:t>Überarbeitung FW-Haltegurte</a:t>
            </a:r>
            <a:endParaRPr lang="de-DE" dirty="0"/>
          </a:p>
          <a:p>
            <a:pPr lvl="1"/>
            <a:r>
              <a:rPr lang="de-DE" dirty="0" smtClean="0"/>
              <a:t>Budget Jugendfeuerwehr…</a:t>
            </a:r>
            <a:endParaRPr lang="de-DE" dirty="0"/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Haushalt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38031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ÖA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5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Feste organisiert durch FW-Vereine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Facebook-Seite der Feuerwehr </a:t>
            </a:r>
            <a:r>
              <a:rPr lang="de-DE" dirty="0" err="1" smtClean="0"/>
              <a:t>Rossau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Internetseite der Feuerwehr </a:t>
            </a:r>
            <a:r>
              <a:rPr lang="de-DE" dirty="0" err="1" smtClean="0"/>
              <a:t>Rossau</a:t>
            </a:r>
            <a:endParaRPr lang="de-DE" dirty="0"/>
          </a:p>
          <a:p>
            <a:pPr lvl="1"/>
            <a:r>
              <a:rPr lang="de-DE" dirty="0"/>
              <a:t>Informationen für Interessierte</a:t>
            </a:r>
          </a:p>
          <a:p>
            <a:pPr lvl="1"/>
            <a:r>
              <a:rPr lang="de-DE" dirty="0"/>
              <a:t>Passwortgeschützter Zugang für </a:t>
            </a:r>
            <a:r>
              <a:rPr lang="de-DE" dirty="0" smtClean="0"/>
              <a:t>Mitglieder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Regelmäßige Artikel im Amtsblatt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Zuarbeiten für „Freie Presse“</a:t>
            </a:r>
          </a:p>
          <a:p>
            <a:pPr marL="109728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Öffentlichkeitsarbeit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09228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Sonstiges -&gt;</a:t>
            </a:r>
            <a:endParaRPr lang="de-DE" dirty="0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" y="251244"/>
            <a:ext cx="860679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" y="134069"/>
            <a:ext cx="8585958" cy="64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6.1. Auszeichnung „Sichere Feuerwehr“</a:t>
            </a:r>
          </a:p>
          <a:p>
            <a:pPr marL="393192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Sonstiges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0" y="2132856"/>
            <a:ext cx="2685780" cy="35730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90" y="2249488"/>
            <a:ext cx="2444206" cy="3456384"/>
          </a:xfrm>
          <a:prstGeom prst="rect">
            <a:avLst/>
          </a:prstGeom>
        </p:spPr>
      </p:pic>
      <p:sp>
        <p:nvSpPr>
          <p:cNvPr id="10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9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6.2 Feuerwehrtag</a:t>
            </a:r>
          </a:p>
          <a:p>
            <a:pPr lvl="1"/>
            <a:r>
              <a:rPr lang="de-DE" dirty="0" smtClean="0"/>
              <a:t>Besuch des Kreisbrandmeisters am 18.05.2016</a:t>
            </a:r>
          </a:p>
          <a:p>
            <a:pPr lvl="1"/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Sonstiges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5" y="2546902"/>
            <a:ext cx="4632515" cy="3474386"/>
          </a:xfrm>
          <a:prstGeom prst="rect">
            <a:avLst/>
          </a:prstGeom>
        </p:spPr>
      </p:pic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Jahresbericht der Gemeindewehrleitung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2015</a:t>
            </a:r>
            <a:endParaRPr lang="de-DE" dirty="0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6.3 Fördermittel</a:t>
            </a:r>
          </a:p>
          <a:p>
            <a:pPr lvl="1"/>
            <a:r>
              <a:rPr lang="de-DE" dirty="0" smtClean="0"/>
              <a:t>Zuwendung Jugendfeuerwehr</a:t>
            </a:r>
          </a:p>
          <a:p>
            <a:pPr lvl="1"/>
            <a:r>
              <a:rPr lang="de-DE" dirty="0" smtClean="0"/>
              <a:t>Erhöhung Förderbetrag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6.4 Tauglichkeitsuntersuchungen</a:t>
            </a:r>
            <a:endParaRPr lang="de-DE" dirty="0"/>
          </a:p>
          <a:p>
            <a:pPr lvl="1"/>
            <a:r>
              <a:rPr lang="de-DE" dirty="0" smtClean="0"/>
              <a:t>Massive Probleme mit IAS</a:t>
            </a:r>
            <a:endParaRPr lang="de-DE" dirty="0"/>
          </a:p>
          <a:p>
            <a:pPr lvl="1"/>
            <a:r>
              <a:rPr lang="de-DE" dirty="0" smtClean="0"/>
              <a:t>Termine 20.2., 05.03. in Mittweida</a:t>
            </a:r>
            <a:endParaRPr lang="de-DE" dirty="0"/>
          </a:p>
          <a:p>
            <a:pPr lvl="1"/>
            <a:r>
              <a:rPr lang="de-DE" dirty="0" smtClean="0"/>
              <a:t>12.03. und 19.03. in Chemnitz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Sonstiges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9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7</a:t>
            </a:r>
            <a:r>
              <a:rPr lang="de-DE" dirty="0" smtClean="0"/>
              <a:t>.1 Ausbildungsziele</a:t>
            </a:r>
          </a:p>
          <a:p>
            <a:pPr lvl="1"/>
            <a:r>
              <a:rPr lang="de-DE" dirty="0" smtClean="0"/>
              <a:t>Ausbildungsstand weiter ausbauen</a:t>
            </a:r>
          </a:p>
          <a:p>
            <a:pPr lvl="2"/>
            <a:r>
              <a:rPr lang="de-DE" dirty="0" smtClean="0"/>
              <a:t>Dienstbeteiligung weiter erhöhen</a:t>
            </a:r>
          </a:p>
          <a:p>
            <a:pPr lvl="2"/>
            <a:r>
              <a:rPr lang="de-DE" dirty="0" smtClean="0"/>
              <a:t>Teilnahme an Lehrgängen auf Kreis- und Landesebene</a:t>
            </a:r>
          </a:p>
          <a:p>
            <a:pPr lvl="2"/>
            <a:r>
              <a:rPr lang="de-DE" dirty="0" smtClean="0"/>
              <a:t>Fortführung der Führungskräfteausbildung </a:t>
            </a:r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Sonderausbildung</a:t>
            </a:r>
          </a:p>
          <a:p>
            <a:pPr lvl="2"/>
            <a:r>
              <a:rPr lang="de-DE" dirty="0" smtClean="0"/>
              <a:t>Brandursachenermittlung (07.04.2016)</a:t>
            </a:r>
          </a:p>
          <a:p>
            <a:pPr lvl="2"/>
            <a:r>
              <a:rPr lang="de-DE" dirty="0" smtClean="0"/>
              <a:t>Führungskräfte (13.04.2016, FGH </a:t>
            </a:r>
            <a:r>
              <a:rPr lang="de-DE" dirty="0" err="1" smtClean="0"/>
              <a:t>Seifersbach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Führungskräfte (14.09.2016, FGH </a:t>
            </a:r>
            <a:r>
              <a:rPr lang="de-DE" dirty="0" err="1" smtClean="0"/>
              <a:t>Moosheim</a:t>
            </a:r>
            <a:r>
              <a:rPr lang="de-DE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2016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1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7.2 Haushalt</a:t>
            </a:r>
          </a:p>
          <a:p>
            <a:pPr lvl="1"/>
            <a:r>
              <a:rPr lang="de-DE" dirty="0" smtClean="0"/>
              <a:t>Anhänger (OF </a:t>
            </a:r>
            <a:r>
              <a:rPr lang="de-DE" dirty="0" err="1" smtClean="0"/>
              <a:t>Greifendorf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Beamer</a:t>
            </a:r>
            <a:r>
              <a:rPr lang="de-DE" dirty="0" smtClean="0"/>
              <a:t> + Leinwand (OF </a:t>
            </a:r>
            <a:r>
              <a:rPr lang="de-DE" dirty="0" err="1" smtClean="0"/>
              <a:t>Rossau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Reifen LF 16, (OF </a:t>
            </a:r>
            <a:r>
              <a:rPr lang="de-DE" dirty="0" err="1" smtClean="0"/>
              <a:t>Rossau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Fassadenanstrich (OF </a:t>
            </a:r>
            <a:r>
              <a:rPr lang="de-DE" dirty="0" err="1" smtClean="0"/>
              <a:t>Moosheim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Überholung FW-Haltegurte (OF </a:t>
            </a:r>
            <a:r>
              <a:rPr lang="de-DE" dirty="0" err="1" smtClean="0"/>
              <a:t>Moosheim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Druckbegrenzungsventil (Jugendfeuerwehr)</a:t>
            </a:r>
          </a:p>
          <a:p>
            <a:pPr lvl="1"/>
            <a:r>
              <a:rPr lang="de-DE" dirty="0" smtClean="0"/>
              <a:t>Diverse Ausrüstungsgegenstände</a:t>
            </a:r>
          </a:p>
          <a:p>
            <a:pPr lvl="1"/>
            <a:r>
              <a:rPr lang="de-DE" dirty="0" smtClean="0"/>
              <a:t>Budget Jugendfeuerwehr ...</a:t>
            </a:r>
          </a:p>
          <a:p>
            <a:pPr lvl="1"/>
            <a:endParaRPr lang="de-DE" dirty="0"/>
          </a:p>
          <a:p>
            <a:r>
              <a:rPr lang="de-DE" dirty="0" smtClean="0"/>
              <a:t>7.3 Rücklagen</a:t>
            </a:r>
          </a:p>
          <a:p>
            <a:pPr lvl="1"/>
            <a:r>
              <a:rPr lang="de-DE" dirty="0" smtClean="0"/>
              <a:t>Für Beschaffung (H)LF 10 (OF S-D-S)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2016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8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7.4 </a:t>
            </a:r>
            <a:r>
              <a:rPr lang="de-DE" dirty="0"/>
              <a:t>Wahlen</a:t>
            </a:r>
          </a:p>
          <a:p>
            <a:pPr lvl="1"/>
            <a:r>
              <a:rPr lang="de-DE" dirty="0" smtClean="0"/>
              <a:t>Ortswehrleiterwahl </a:t>
            </a:r>
            <a:r>
              <a:rPr lang="de-DE" dirty="0"/>
              <a:t>OF </a:t>
            </a:r>
            <a:r>
              <a:rPr lang="de-DE" dirty="0" err="1" smtClean="0"/>
              <a:t>Rossau</a:t>
            </a:r>
            <a:r>
              <a:rPr lang="de-DE" dirty="0" smtClean="0"/>
              <a:t>, 12.04.2016</a:t>
            </a:r>
            <a:endParaRPr lang="de-DE" dirty="0"/>
          </a:p>
          <a:p>
            <a:pPr lvl="1"/>
            <a:endParaRPr lang="de-DE" dirty="0"/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7.5 Termine</a:t>
            </a:r>
          </a:p>
          <a:p>
            <a:pPr lvl="1"/>
            <a:r>
              <a:rPr lang="de-DE" dirty="0" smtClean="0"/>
              <a:t>26.-28.8.2016 - 130 Jahre FF </a:t>
            </a:r>
            <a:r>
              <a:rPr lang="de-DE" dirty="0" err="1" smtClean="0"/>
              <a:t>Rossau</a:t>
            </a:r>
            <a:endParaRPr lang="de-DE" dirty="0" smtClean="0"/>
          </a:p>
          <a:p>
            <a:pPr lvl="1"/>
            <a:r>
              <a:rPr lang="de-DE" dirty="0" smtClean="0"/>
              <a:t>Zum Schützenfest – 130 Jahre FF </a:t>
            </a:r>
            <a:r>
              <a:rPr lang="de-DE" dirty="0" err="1" smtClean="0"/>
              <a:t>Seifersbach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2016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 rot="5400000">
            <a:off x="4035547" y="4768217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7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Jahreshauptversammlung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für das Jahr 2015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366916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Freiwillige Feuerwehr </a:t>
            </a:r>
            <a:r>
              <a:rPr lang="de-DE" sz="2000" b="1" dirty="0" err="1" smtClean="0"/>
              <a:t>Rossau</a:t>
            </a:r>
            <a:endParaRPr lang="de-DE" sz="2000" b="1" dirty="0" smtClean="0"/>
          </a:p>
          <a:p>
            <a:r>
              <a:rPr lang="de-DE" sz="2000" b="1" dirty="0" smtClean="0"/>
              <a:t>mit den Ortsfeuerwehren</a:t>
            </a:r>
          </a:p>
          <a:p>
            <a:r>
              <a:rPr lang="de-DE" sz="1400" dirty="0" err="1" smtClean="0"/>
              <a:t>Greifendorf</a:t>
            </a:r>
            <a:r>
              <a:rPr lang="de-DE" sz="1400" dirty="0" smtClean="0"/>
              <a:t>, Hermsdorf, </a:t>
            </a:r>
            <a:r>
              <a:rPr lang="de-DE" sz="1400" dirty="0" err="1" smtClean="0"/>
              <a:t>Moosheim</a:t>
            </a:r>
            <a:r>
              <a:rPr lang="de-DE" sz="1400" dirty="0" smtClean="0"/>
              <a:t>, </a:t>
            </a:r>
            <a:r>
              <a:rPr lang="de-DE" sz="1400" dirty="0" err="1" smtClean="0"/>
              <a:t>Rossau</a:t>
            </a:r>
            <a:r>
              <a:rPr lang="de-DE" sz="1400" dirty="0" smtClean="0"/>
              <a:t>, Schönborn-Dreiwerden-</a:t>
            </a:r>
            <a:r>
              <a:rPr lang="de-DE" sz="1400" dirty="0" err="1" smtClean="0"/>
              <a:t>Seifersbach</a:t>
            </a:r>
            <a:endParaRPr lang="de-DE" sz="1400" dirty="0"/>
          </a:p>
        </p:txBody>
      </p:sp>
      <p:pic>
        <p:nvPicPr>
          <p:cNvPr id="1029" name="Picture 5" descr="Rossau_Wappen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7" y="368449"/>
            <a:ext cx="115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Insgesamt:	19 Einsätze</a:t>
            </a:r>
          </a:p>
          <a:p>
            <a:endParaRPr lang="de-DE" dirty="0"/>
          </a:p>
          <a:p>
            <a:pPr lvl="1"/>
            <a:r>
              <a:rPr lang="de-DE" dirty="0" smtClean="0"/>
              <a:t>  2 überörtlich  </a:t>
            </a:r>
          </a:p>
          <a:p>
            <a:pPr lvl="1"/>
            <a:r>
              <a:rPr lang="de-DE" dirty="0" smtClean="0"/>
              <a:t>  9 Hilfeleistungen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 6 Brände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 2 Fehlalarmierungen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526360" cy="41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1.1 Einsatzhäufigkeit pro Ortsfeuerwehr</a:t>
            </a:r>
          </a:p>
          <a:p>
            <a:pPr marL="914400" lvl="3" indent="0">
              <a:buNone/>
            </a:pPr>
            <a:r>
              <a:rPr lang="de-DE" dirty="0" smtClean="0"/>
              <a:t>  </a:t>
            </a:r>
          </a:p>
          <a:p>
            <a:endParaRPr lang="de-DE" dirty="0"/>
          </a:p>
          <a:p>
            <a:pPr lvl="1"/>
            <a:r>
              <a:rPr lang="de-DE" dirty="0" err="1" smtClean="0"/>
              <a:t>Greifendorf</a:t>
            </a:r>
            <a:r>
              <a:rPr lang="de-DE" dirty="0" smtClean="0"/>
              <a:t>:	  3 Alarmierungen</a:t>
            </a:r>
          </a:p>
          <a:p>
            <a:pPr lvl="1"/>
            <a:r>
              <a:rPr lang="de-DE" dirty="0" smtClean="0"/>
              <a:t>Hermsdorf:	  5 Alarmierungen</a:t>
            </a:r>
          </a:p>
          <a:p>
            <a:pPr lvl="1"/>
            <a:r>
              <a:rPr lang="de-DE" dirty="0" err="1" smtClean="0"/>
              <a:t>Moosheim</a:t>
            </a:r>
            <a:r>
              <a:rPr lang="de-DE" dirty="0" smtClean="0"/>
              <a:t>:	  3 Alarmierungen</a:t>
            </a:r>
          </a:p>
          <a:p>
            <a:pPr lvl="1"/>
            <a:r>
              <a:rPr lang="de-DE" dirty="0" err="1" smtClean="0"/>
              <a:t>Rossau</a:t>
            </a:r>
            <a:r>
              <a:rPr lang="de-DE" dirty="0" smtClean="0"/>
              <a:t>:		12 Alarmierungen (inkl. GW-G)</a:t>
            </a:r>
          </a:p>
          <a:p>
            <a:pPr lvl="1"/>
            <a:r>
              <a:rPr lang="de-DE" dirty="0" smtClean="0"/>
              <a:t>S-D-S:		  8 Alarmierungen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79219"/>
              </p:ext>
            </p:extLst>
          </p:nvPr>
        </p:nvGraphicFramePr>
        <p:xfrm>
          <a:off x="467544" y="1596554"/>
          <a:ext cx="8229600" cy="482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7236296" y="6453336"/>
            <a:ext cx="1728192" cy="369332"/>
            <a:chOff x="7236296" y="6453336"/>
            <a:chExt cx="1728192" cy="369332"/>
          </a:xfrm>
        </p:grpSpPr>
        <p:sp>
          <p:nvSpPr>
            <p:cNvPr id="4" name="Textfeld 3"/>
            <p:cNvSpPr txBox="1"/>
            <p:nvPr/>
          </p:nvSpPr>
          <p:spPr>
            <a:xfrm>
              <a:off x="7236296" y="645333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Ausbildung </a:t>
              </a:r>
              <a:endParaRPr lang="de-DE" dirty="0"/>
            </a:p>
          </p:txBody>
        </p:sp>
        <p:sp>
          <p:nvSpPr>
            <p:cNvPr id="5" name="Pfeil nach rechts 4"/>
            <p:cNvSpPr/>
            <p:nvPr/>
          </p:nvSpPr>
          <p:spPr>
            <a:xfrm>
              <a:off x="8676456" y="6623641"/>
              <a:ext cx="28803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2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 3594 Stunden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3032 Stunden laufende Ausbildung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  296 Stunden Kreisausbildung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  266 Stunden Landesfeuerwehrschule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2.1 Laufende Ausbildung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	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5335586"/>
              </p:ext>
            </p:extLst>
          </p:nvPr>
        </p:nvGraphicFramePr>
        <p:xfrm>
          <a:off x="395536" y="2060848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2.2 Sonderausbildung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2 x Führungskräfteausbildung</a:t>
            </a:r>
          </a:p>
          <a:p>
            <a:pPr lvl="1"/>
            <a:r>
              <a:rPr lang="de-DE" dirty="0" smtClean="0"/>
              <a:t>Brände an elektrischen Anlagen</a:t>
            </a:r>
          </a:p>
          <a:p>
            <a:pPr lvl="1"/>
            <a:r>
              <a:rPr lang="de-DE" dirty="0" smtClean="0"/>
              <a:t>Brandursachenermittlung (ausgefallen)</a:t>
            </a:r>
          </a:p>
          <a:p>
            <a:pPr lvl="1"/>
            <a:r>
              <a:rPr lang="de-DE" dirty="0" smtClean="0"/>
              <a:t>Ausbildung </a:t>
            </a:r>
            <a:r>
              <a:rPr lang="de-DE" dirty="0" err="1" smtClean="0"/>
              <a:t>hydr</a:t>
            </a:r>
            <a:r>
              <a:rPr lang="de-DE" dirty="0" smtClean="0"/>
              <a:t>. Rettungsgerät (</a:t>
            </a:r>
            <a:r>
              <a:rPr lang="de-DE" dirty="0" err="1" smtClean="0"/>
              <a:t>Rossau</a:t>
            </a:r>
            <a:r>
              <a:rPr lang="de-DE" dirty="0" smtClean="0"/>
              <a:t> + SDS)</a:t>
            </a:r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2.3 Kreisausbildung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1	Truppmann Teil I</a:t>
            </a:r>
          </a:p>
          <a:p>
            <a:pPr lvl="1"/>
            <a:r>
              <a:rPr lang="de-DE" dirty="0"/>
              <a:t>2</a:t>
            </a:r>
            <a:r>
              <a:rPr lang="de-DE" dirty="0" smtClean="0"/>
              <a:t>	Truppführer</a:t>
            </a:r>
          </a:p>
          <a:p>
            <a:pPr lvl="1"/>
            <a:r>
              <a:rPr lang="de-DE" dirty="0" smtClean="0"/>
              <a:t>1 Atemschutzgeräteträger</a:t>
            </a:r>
          </a:p>
          <a:p>
            <a:pPr lvl="1"/>
            <a:r>
              <a:rPr lang="de-DE" dirty="0" smtClean="0"/>
              <a:t>4	Gefahrstoffeinsätze- Grundlagen</a:t>
            </a:r>
          </a:p>
          <a:p>
            <a:pPr lvl="1"/>
            <a:r>
              <a:rPr lang="de-DE" dirty="0" smtClean="0"/>
              <a:t>3	BOS-Sprechfunk</a:t>
            </a:r>
          </a:p>
          <a:p>
            <a:pPr lvl="1"/>
            <a:r>
              <a:rPr lang="de-DE" dirty="0" smtClean="0"/>
              <a:t>1	Maschinist</a:t>
            </a:r>
          </a:p>
          <a:p>
            <a:pPr lvl="1"/>
            <a:r>
              <a:rPr lang="de-DE" dirty="0" smtClean="0"/>
              <a:t>1 Sicherheitsbeauftragter</a:t>
            </a:r>
          </a:p>
          <a:p>
            <a:pPr marL="393192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4067944" y="6407944"/>
            <a:ext cx="2662809" cy="365125"/>
          </a:xfrm>
          <a:prstGeom prst="rect">
            <a:avLst/>
          </a:prstGeom>
        </p:spPr>
        <p:txBody>
          <a:bodyPr vert="horz" anchor="b"/>
          <a:lstStyle>
            <a:defPPr>
              <a:defRPr lang="de-DE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OBM Steve Mucha, Gemeindewehrleiter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3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640</Words>
  <Application>Microsoft Office PowerPoint</Application>
  <PresentationFormat>Bildschirmpräsentation (4:3)</PresentationFormat>
  <Paragraphs>221</Paragraphs>
  <Slides>24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Deimos</vt:lpstr>
      <vt:lpstr>Jahreshauptversammlung</vt:lpstr>
      <vt:lpstr>Jahresbericht der Gemeindewehrleitung</vt:lpstr>
      <vt:lpstr>1. Einsatzgeschehen</vt:lpstr>
      <vt:lpstr>1. Einsatzgeschehen</vt:lpstr>
      <vt:lpstr>1. Einsatzgeschehen</vt:lpstr>
      <vt:lpstr>2. Ausbildung</vt:lpstr>
      <vt:lpstr>2. Ausbildung </vt:lpstr>
      <vt:lpstr>2. Ausbildung</vt:lpstr>
      <vt:lpstr>2. Ausbildung</vt:lpstr>
      <vt:lpstr>2. Ausbildung</vt:lpstr>
      <vt:lpstr>2. Ausbildung</vt:lpstr>
      <vt:lpstr>3. Personal</vt:lpstr>
      <vt:lpstr>3. Personal</vt:lpstr>
      <vt:lpstr>3. Personal</vt:lpstr>
      <vt:lpstr>4. Haushalt</vt:lpstr>
      <vt:lpstr>4. Haushalt</vt:lpstr>
      <vt:lpstr>5. Öffentlichkeitsarbeit</vt:lpstr>
      <vt:lpstr>6. Sonstiges</vt:lpstr>
      <vt:lpstr>6. Sonstiges</vt:lpstr>
      <vt:lpstr>6. Sonstiges</vt:lpstr>
      <vt:lpstr>7. Ausblicke 2016</vt:lpstr>
      <vt:lpstr>7. Ausblicke 2016</vt:lpstr>
      <vt:lpstr>7. Ausblicke 2016</vt:lpstr>
      <vt:lpstr>Jahreshauptversammlung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</dc:title>
  <dc:creator>Mucha, Steve</dc:creator>
  <cp:lastModifiedBy>Steve Mucha</cp:lastModifiedBy>
  <cp:revision>193</cp:revision>
  <cp:lastPrinted>2016-02-19T07:09:14Z</cp:lastPrinted>
  <dcterms:created xsi:type="dcterms:W3CDTF">2012-02-28T07:24:18Z</dcterms:created>
  <dcterms:modified xsi:type="dcterms:W3CDTF">2016-02-19T10:21:55Z</dcterms:modified>
</cp:coreProperties>
</file>