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2" r:id="rId3"/>
    <p:sldId id="258" r:id="rId4"/>
    <p:sldId id="297" r:id="rId5"/>
    <p:sldId id="261" r:id="rId6"/>
    <p:sldId id="259" r:id="rId7"/>
    <p:sldId id="262" r:id="rId8"/>
    <p:sldId id="263" r:id="rId9"/>
    <p:sldId id="289" r:id="rId10"/>
    <p:sldId id="264" r:id="rId11"/>
    <p:sldId id="293" r:id="rId12"/>
    <p:sldId id="266" r:id="rId13"/>
    <p:sldId id="265" r:id="rId14"/>
    <p:sldId id="295" r:id="rId15"/>
    <p:sldId id="267" r:id="rId16"/>
    <p:sldId id="294" r:id="rId17"/>
    <p:sldId id="268" r:id="rId18"/>
    <p:sldId id="291" r:id="rId19"/>
    <p:sldId id="269" r:id="rId20"/>
    <p:sldId id="270" r:id="rId21"/>
    <p:sldId id="292" r:id="rId22"/>
    <p:sldId id="287" r:id="rId2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5" autoAdjust="0"/>
  </p:normalViewPr>
  <p:slideViewPr>
    <p:cSldViewPr>
      <p:cViewPr>
        <p:scale>
          <a:sx n="75" d="100"/>
          <a:sy n="75" d="100"/>
        </p:scale>
        <p:origin x="-9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2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1.2 Einsatzentwicklung</a:t>
            </a:r>
            <a:endParaRPr lang="de-DE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überörtlich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Brände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Hilfeleistung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5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Fehlalarmierung</c:v>
                </c:pt>
              </c:strCache>
            </c:strRef>
          </c:tx>
          <c:invertIfNegative val="0"/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87040"/>
        <c:axId val="45052672"/>
        <c:axId val="0"/>
      </c:bar3DChart>
      <c:catAx>
        <c:axId val="448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052672"/>
        <c:crosses val="autoZero"/>
        <c:auto val="1"/>
        <c:lblAlgn val="ctr"/>
        <c:lblOffset val="100"/>
        <c:noMultiLvlLbl val="0"/>
      </c:catAx>
      <c:valAx>
        <c:axId val="4505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87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Tabelle1!$B$3</c:f>
              <c:strCache>
                <c:ptCount val="1"/>
                <c:pt idx="0">
                  <c:v>% anwesend</c:v>
                </c:pt>
              </c:strCache>
            </c:strRef>
          </c:tx>
          <c:spPr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-1.3566868638527343E-2"/>
                  <c:y val="0.11562500000000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566868638527343E-2"/>
                  <c:y val="0.13125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059438789802084E-2"/>
                  <c:y val="0.1375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059557485065762E-2"/>
                  <c:y val="0.1375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059438789802084E-2"/>
                  <c:y val="0.1375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Tabelle1!$A$4:$A$8</c:f>
              <c:strCache>
                <c:ptCount val="5"/>
                <c:pt idx="0">
                  <c:v>Greifendorf</c:v>
                </c:pt>
                <c:pt idx="1">
                  <c:v>Hermsdorf</c:v>
                </c:pt>
                <c:pt idx="2">
                  <c:v>Moosheim</c:v>
                </c:pt>
                <c:pt idx="3">
                  <c:v>Rossau</c:v>
                </c:pt>
                <c:pt idx="4">
                  <c:v>S-D-S</c:v>
                </c:pt>
              </c:strCache>
            </c:strRef>
          </c:cat>
          <c:val>
            <c:numRef>
              <c:f>Tabelle1!$B$4:$B$8</c:f>
              <c:numCache>
                <c:formatCode>0.00%</c:formatCode>
                <c:ptCount val="5"/>
                <c:pt idx="0">
                  <c:v>0.72699999999999998</c:v>
                </c:pt>
                <c:pt idx="1">
                  <c:v>0.68400000000000005</c:v>
                </c:pt>
                <c:pt idx="2">
                  <c:v>0.68899999999999995</c:v>
                </c:pt>
                <c:pt idx="3">
                  <c:v>0.72699999999999998</c:v>
                </c:pt>
                <c:pt idx="4">
                  <c:v>0.74399999999999999</c:v>
                </c:pt>
              </c:numCache>
            </c:numRef>
          </c:val>
        </c:ser>
        <c:ser>
          <c:idx val="1"/>
          <c:order val="1"/>
          <c:tx>
            <c:strRef>
              <c:f>Tabelle1!$C$3</c:f>
              <c:strCache>
                <c:ptCount val="1"/>
                <c:pt idx="0">
                  <c:v>% auf 20 Dienste</c:v>
                </c:pt>
              </c:strCache>
            </c:strRef>
          </c:tx>
          <c:spPr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Tabelle1!$A$4:$A$8</c:f>
              <c:strCache>
                <c:ptCount val="5"/>
                <c:pt idx="0">
                  <c:v>Greifendorf</c:v>
                </c:pt>
                <c:pt idx="1">
                  <c:v>Hermsdorf</c:v>
                </c:pt>
                <c:pt idx="2">
                  <c:v>Moosheim</c:v>
                </c:pt>
                <c:pt idx="3">
                  <c:v>Rossau</c:v>
                </c:pt>
                <c:pt idx="4">
                  <c:v>S-D-S</c:v>
                </c:pt>
              </c:strCache>
            </c:strRef>
          </c:cat>
          <c:val>
            <c:numRef>
              <c:f>Tabelle1!$C$4:$C$8</c:f>
              <c:numCache>
                <c:formatCode>0.00%</c:formatCode>
                <c:ptCount val="5"/>
                <c:pt idx="0">
                  <c:v>0.79500000000000004</c:v>
                </c:pt>
                <c:pt idx="1">
                  <c:v>0.76600000000000001</c:v>
                </c:pt>
                <c:pt idx="2">
                  <c:v>0.68899999999999995</c:v>
                </c:pt>
                <c:pt idx="3">
                  <c:v>0.89600000000000002</c:v>
                </c:pt>
                <c:pt idx="4">
                  <c:v>0.78200000000000003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70432"/>
        <c:axId val="44771968"/>
      </c:barChart>
      <c:catAx>
        <c:axId val="44770432"/>
        <c:scaling>
          <c:orientation val="minMax"/>
        </c:scaling>
        <c:delete val="0"/>
        <c:axPos val="b"/>
        <c:majorTickMark val="out"/>
        <c:minorTickMark val="none"/>
        <c:tickLblPos val="nextTo"/>
        <c:crossAx val="44771968"/>
        <c:crosses val="autoZero"/>
        <c:auto val="1"/>
        <c:lblAlgn val="ctr"/>
        <c:lblOffset val="100"/>
        <c:noMultiLvlLbl val="0"/>
      </c:catAx>
      <c:valAx>
        <c:axId val="447719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4770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2.7 Entwicklung Ausbildungsstunden</a:t>
            </a:r>
            <a:endParaRPr lang="de-DE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734813312059631"/>
          <c:y val="0.1474375754292141"/>
          <c:w val="0.57328387415403892"/>
          <c:h val="0.73823646687658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LFS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318</c:v>
                </c:pt>
                <c:pt idx="1">
                  <c:v>140</c:v>
                </c:pt>
                <c:pt idx="2">
                  <c:v>304</c:v>
                </c:pt>
                <c:pt idx="3">
                  <c:v>199</c:v>
                </c:pt>
                <c:pt idx="4">
                  <c:v>382</c:v>
                </c:pt>
                <c:pt idx="5">
                  <c:v>175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Kreisausbildung</c:v>
                </c:pt>
              </c:strCache>
            </c:strRef>
          </c:tx>
          <c:spPr>
            <a:ln w="28575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213</c:v>
                </c:pt>
                <c:pt idx="1">
                  <c:v>115</c:v>
                </c:pt>
                <c:pt idx="2">
                  <c:v>357</c:v>
                </c:pt>
                <c:pt idx="3">
                  <c:v>482</c:v>
                </c:pt>
                <c:pt idx="4">
                  <c:v>681</c:v>
                </c:pt>
                <c:pt idx="5">
                  <c:v>657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laufende Ausbildung</c:v>
                </c:pt>
              </c:strCache>
            </c:strRef>
          </c:tx>
          <c:spPr>
            <a:ln w="28575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2419</c:v>
                </c:pt>
                <c:pt idx="1">
                  <c:v>2910</c:v>
                </c:pt>
                <c:pt idx="2">
                  <c:v>2920</c:v>
                </c:pt>
                <c:pt idx="3">
                  <c:v>2724</c:v>
                </c:pt>
                <c:pt idx="4">
                  <c:v>3018</c:v>
                </c:pt>
                <c:pt idx="5">
                  <c:v>3233.5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sonstige externe Ausbildung</c:v>
                </c:pt>
              </c:strCache>
            </c:strRef>
          </c:tx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Tabelle1!$E$2:$E$7</c:f>
              <c:numCache>
                <c:formatCode>General</c:formatCode>
                <c:ptCount val="6"/>
                <c:pt idx="4">
                  <c:v>8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764032"/>
        <c:axId val="119145600"/>
      </c:barChart>
      <c:catAx>
        <c:axId val="1167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145600"/>
        <c:crosses val="autoZero"/>
        <c:auto val="1"/>
        <c:lblAlgn val="ctr"/>
        <c:lblOffset val="100"/>
        <c:noMultiLvlLbl val="0"/>
      </c:catAx>
      <c:valAx>
        <c:axId val="11914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764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0.48904</cdr:x>
      <cdr:y>0.3864</cdr:y>
    </cdr:from>
    <cdr:to>
      <cdr:x>0.5812</cdr:x>
      <cdr:y>0.6136</cdr:y>
    </cdr:to>
    <cdr:sp macro="" textlink="">
      <cdr:nvSpPr>
        <cdr:cNvPr id="2" name="Rechteck 1"/>
        <cdr:cNvSpPr/>
      </cdr:nvSpPr>
      <cdr:spPr>
        <a:xfrm xmlns:a="http://schemas.openxmlformats.org/drawingml/2006/main">
          <a:off x="4120102" y="1570335"/>
          <a:ext cx="776442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de-DE" sz="5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BD1F1-3816-4ACE-8BEC-124778540AB5}" type="datetimeFigureOut">
              <a:rPr lang="de-DE" smtClean="0"/>
              <a:t>13.03.2015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D650C-37B6-45FA-BF5C-BFEB8D4EF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54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101C1-33D8-41EA-9869-DD23BE722E76}" type="datetimeFigureOut">
              <a:rPr lang="de-DE" smtClean="0"/>
              <a:t>13.03.2015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794FB-A040-47FA-97F0-4DF8B74843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12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1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779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028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93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7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763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081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68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717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717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1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75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88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88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70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102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15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112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94FB-A040-47FA-97F0-4DF8B74843EC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7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3D1AB8-8FB8-4DC0-843B-A063151B40F9}" type="datetime1">
              <a:rPr lang="de-DE" smtClean="0"/>
              <a:t>13.03.2015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66604-0C7D-40EE-830B-D1941FB43EEE}" type="datetime1">
              <a:rPr lang="de-DE" smtClean="0"/>
              <a:t>13.03.2015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AFD9A5-1266-4C58-8C8E-076CD6A2721F}" type="datetime1">
              <a:rPr lang="de-DE" smtClean="0"/>
              <a:t>13.03.2015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B1718-FFF6-45A6-99E4-A5A5BB20B27E}" type="datetime1">
              <a:rPr lang="de-DE" smtClean="0"/>
              <a:t>13.03.2015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BD250-23FD-4A4E-AE34-F6B6384F2D79}" type="datetime1">
              <a:rPr lang="de-DE" smtClean="0"/>
              <a:t>13.03.2015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4AC60-CC83-4F33-A009-AD820E28F852}" type="datetime1">
              <a:rPr lang="de-DE" smtClean="0"/>
              <a:t>13.03.2015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CC7B4-DE92-44BE-BD35-8D29C753222D}" type="datetime1">
              <a:rPr lang="de-DE" smtClean="0"/>
              <a:t>13.03.2015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B32A0-C95D-415D-8184-29C0D010FC5E}" type="datetime1">
              <a:rPr lang="de-DE" smtClean="0"/>
              <a:t>13.03.2015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E165-B064-4ED1-9B21-B5F6AAC665E4}" type="datetime1">
              <a:rPr lang="de-DE" smtClean="0"/>
              <a:t>13.03.2015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208815B-0AFA-4971-AC7A-88ED8B3771B5}" type="datetime1">
              <a:rPr lang="de-DE" smtClean="0"/>
              <a:t>13.03.2015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9AE3F3-E2C6-46C9-9248-BE52F7955508}" type="datetime1">
              <a:rPr lang="de-DE" smtClean="0"/>
              <a:t>13.03.2015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A765E4-6592-4A7A-9F79-D9890D0558EB}" type="datetime1">
              <a:rPr lang="de-DE" smtClean="0"/>
              <a:t>13.03.2015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4063DB-8FE5-4B25-B3A9-25ECF437E10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Jahreshauptversammlung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 für das Jahr 2014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07904" y="366916"/>
            <a:ext cx="51845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Freiwillige Feuerwehr </a:t>
            </a:r>
            <a:r>
              <a:rPr lang="de-DE" sz="2000" b="1" dirty="0" err="1" smtClean="0"/>
              <a:t>Rossau</a:t>
            </a:r>
            <a:endParaRPr lang="de-DE" sz="2000" b="1" dirty="0" smtClean="0"/>
          </a:p>
          <a:p>
            <a:r>
              <a:rPr lang="de-DE" sz="2000" b="1" dirty="0" smtClean="0"/>
              <a:t>mit den Ortsfeuerwehren</a:t>
            </a:r>
          </a:p>
          <a:p>
            <a:r>
              <a:rPr lang="de-DE" sz="1400" dirty="0" err="1" smtClean="0"/>
              <a:t>Greifendorf</a:t>
            </a:r>
            <a:r>
              <a:rPr lang="de-DE" sz="1400" dirty="0" smtClean="0"/>
              <a:t>, Hermsdorf, </a:t>
            </a:r>
            <a:r>
              <a:rPr lang="de-DE" sz="1400" dirty="0" err="1" smtClean="0"/>
              <a:t>Moosheim</a:t>
            </a:r>
            <a:r>
              <a:rPr lang="de-DE" sz="1400" dirty="0" smtClean="0"/>
              <a:t>, </a:t>
            </a:r>
            <a:r>
              <a:rPr lang="de-DE" sz="1400" dirty="0" err="1" smtClean="0"/>
              <a:t>Rossau</a:t>
            </a:r>
            <a:r>
              <a:rPr lang="de-DE" sz="1400" dirty="0" smtClean="0"/>
              <a:t>, Schönborn-Dreiwerden-</a:t>
            </a:r>
            <a:r>
              <a:rPr lang="de-DE" sz="1400" dirty="0" err="1" smtClean="0"/>
              <a:t>Seifersbach</a:t>
            </a:r>
            <a:endParaRPr lang="de-DE" sz="1400" dirty="0"/>
          </a:p>
        </p:txBody>
      </p:sp>
      <p:pic>
        <p:nvPicPr>
          <p:cNvPr id="1029" name="Picture 5" descr="Rossau_Wappen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7" y="368449"/>
            <a:ext cx="1158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20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2.4 Kreisausbildung</a:t>
            </a:r>
          </a:p>
          <a:p>
            <a:pPr lvl="1"/>
            <a:r>
              <a:rPr lang="de-DE" dirty="0" smtClean="0"/>
              <a:t>5	Truppmann Teil I</a:t>
            </a:r>
          </a:p>
          <a:p>
            <a:pPr lvl="1"/>
            <a:r>
              <a:rPr lang="de-DE" dirty="0" smtClean="0"/>
              <a:t>1	Truppführer</a:t>
            </a:r>
          </a:p>
          <a:p>
            <a:pPr lvl="1"/>
            <a:r>
              <a:rPr lang="de-DE" dirty="0" smtClean="0"/>
              <a:t>3	</a:t>
            </a:r>
            <a:r>
              <a:rPr lang="de-DE" dirty="0" err="1" smtClean="0"/>
              <a:t>Motorkettensägenführer</a:t>
            </a:r>
            <a:endParaRPr lang="de-DE" dirty="0" smtClean="0"/>
          </a:p>
          <a:p>
            <a:pPr lvl="1"/>
            <a:r>
              <a:rPr lang="de-DE" dirty="0" smtClean="0"/>
              <a:t>3	BOS-Sprechfunk</a:t>
            </a:r>
          </a:p>
          <a:p>
            <a:pPr lvl="1"/>
            <a:r>
              <a:rPr lang="de-DE" dirty="0" smtClean="0"/>
              <a:t>4	Maschinist</a:t>
            </a:r>
          </a:p>
          <a:p>
            <a:pPr marL="393192" lvl="1" indent="0">
              <a:buNone/>
            </a:pPr>
            <a:endParaRPr lang="de-DE" dirty="0"/>
          </a:p>
          <a:p>
            <a:r>
              <a:rPr lang="de-DE" dirty="0" smtClean="0"/>
              <a:t>2.5 Landesfeuerwehrschule</a:t>
            </a:r>
          </a:p>
          <a:p>
            <a:pPr lvl="1"/>
            <a:r>
              <a:rPr lang="de-DE" dirty="0" smtClean="0"/>
              <a:t>1	Zugführer</a:t>
            </a:r>
          </a:p>
          <a:p>
            <a:pPr lvl="1"/>
            <a:r>
              <a:rPr lang="de-DE" dirty="0"/>
              <a:t>1</a:t>
            </a:r>
            <a:r>
              <a:rPr lang="de-DE" dirty="0" smtClean="0"/>
              <a:t>	Gerätewart</a:t>
            </a:r>
          </a:p>
          <a:p>
            <a:pPr lvl="1"/>
            <a:r>
              <a:rPr lang="de-DE" dirty="0" smtClean="0"/>
              <a:t>1	Ausbilder für </a:t>
            </a:r>
            <a:r>
              <a:rPr lang="de-DE" dirty="0" err="1" smtClean="0"/>
              <a:t>Motorkettensägenführer</a:t>
            </a:r>
            <a:endParaRPr lang="de-DE" dirty="0" smtClean="0"/>
          </a:p>
          <a:p>
            <a:pPr lvl="1"/>
            <a:r>
              <a:rPr lang="de-DE" dirty="0" smtClean="0"/>
              <a:t>1	TH-Basis</a:t>
            </a:r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Ausbildung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3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2.6 Akademie für Krisenmanagement, Notfallplanung und Zivilschutz (AKNZ)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2	Führen und Leiten unter hoher psychischer </a:t>
            </a:r>
            <a:br>
              <a:rPr lang="de-DE" dirty="0" smtClean="0"/>
            </a:br>
            <a:r>
              <a:rPr lang="de-DE" dirty="0" smtClean="0"/>
              <a:t> 	Belastung (über TEL)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Ausbildung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6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066118"/>
              </p:ext>
            </p:extLst>
          </p:nvPr>
        </p:nvGraphicFramePr>
        <p:xfrm>
          <a:off x="251520" y="1052736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Ausbildung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236296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Personal -&gt;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4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3.1 Stand per 31.12.2014</a:t>
            </a:r>
          </a:p>
          <a:p>
            <a:endParaRPr lang="de-DE" dirty="0"/>
          </a:p>
          <a:p>
            <a:pPr lvl="1"/>
            <a:r>
              <a:rPr lang="de-DE" dirty="0" smtClean="0"/>
              <a:t>92 Aktive (davon: 6 Frauen)</a:t>
            </a:r>
          </a:p>
          <a:p>
            <a:pPr lvl="1"/>
            <a:r>
              <a:rPr lang="de-DE" dirty="0" smtClean="0"/>
              <a:t>31 ehemalig aktive in der Alters- u. Ehrenabteilung</a:t>
            </a:r>
          </a:p>
          <a:p>
            <a:pPr lvl="1"/>
            <a:r>
              <a:rPr lang="de-DE" dirty="0" smtClean="0"/>
              <a:t>19 Mitglieder in der Jugendfeuerwehr</a:t>
            </a:r>
          </a:p>
          <a:p>
            <a:pPr lvl="1"/>
            <a:r>
              <a:rPr lang="de-DE" dirty="0"/>
              <a:t>5</a:t>
            </a:r>
            <a:r>
              <a:rPr lang="de-DE" dirty="0" smtClean="0"/>
              <a:t>   Eintritte</a:t>
            </a:r>
          </a:p>
          <a:p>
            <a:pPr lvl="1"/>
            <a:r>
              <a:rPr lang="de-DE" dirty="0" smtClean="0"/>
              <a:t>1   Austritt aus aktiver Wehr</a:t>
            </a:r>
          </a:p>
          <a:p>
            <a:pPr lvl="1"/>
            <a:r>
              <a:rPr lang="de-DE" dirty="0" smtClean="0"/>
              <a:t>1   Austritt aus Alters-/Ehrenabteilung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Personal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5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3.2 Wahlen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Ortswehrleiterwahl in Hermsdorf am 22.06.2014</a:t>
            </a:r>
          </a:p>
          <a:p>
            <a:pPr lvl="2"/>
            <a:r>
              <a:rPr lang="de-DE" dirty="0" smtClean="0"/>
              <a:t>Neuer OWL, Kamerad Jörg </a:t>
            </a:r>
            <a:r>
              <a:rPr lang="de-DE" dirty="0" err="1" smtClean="0"/>
              <a:t>Brabandt</a:t>
            </a:r>
            <a:endParaRPr lang="de-DE" dirty="0" smtClean="0"/>
          </a:p>
          <a:p>
            <a:pPr lvl="2"/>
            <a:r>
              <a:rPr lang="de-DE" dirty="0" smtClean="0"/>
              <a:t>Stellv. OWL, Kamerad Thomas Müller</a:t>
            </a:r>
          </a:p>
          <a:p>
            <a:pPr lvl="2"/>
            <a:r>
              <a:rPr lang="de-DE" dirty="0" smtClean="0"/>
              <a:t>Weiteres Mitglied des FW-Ausschusses, Kam. Hans-Peter Schindler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Personal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092280" y="63813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Haushalt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8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4.1 Ausstattung Gebäude, Anlagen</a:t>
            </a:r>
          </a:p>
          <a:p>
            <a:pPr lvl="1"/>
            <a:r>
              <a:rPr lang="de-DE" dirty="0" smtClean="0"/>
              <a:t>Sanierung Fahrzeughallendach FGH </a:t>
            </a:r>
            <a:r>
              <a:rPr lang="de-DE" dirty="0" err="1" smtClean="0"/>
              <a:t>Rossau</a:t>
            </a:r>
            <a:endParaRPr lang="de-DE" dirty="0" smtClean="0"/>
          </a:p>
          <a:p>
            <a:pPr lvl="1"/>
            <a:r>
              <a:rPr lang="de-DE" dirty="0" smtClean="0"/>
              <a:t>Sanierung Dachkästen und Fassade am FGH </a:t>
            </a:r>
            <a:r>
              <a:rPr lang="de-DE" dirty="0" err="1" smtClean="0"/>
              <a:t>Seifersbach</a:t>
            </a:r>
            <a:r>
              <a:rPr lang="de-DE" dirty="0" smtClean="0"/>
              <a:t> in Eigenleistung</a:t>
            </a:r>
          </a:p>
          <a:p>
            <a:pPr lvl="1"/>
            <a:r>
              <a:rPr lang="de-DE" dirty="0" smtClean="0"/>
              <a:t>Errichtung Parkplatzbeleuchtung FGH </a:t>
            </a:r>
            <a:r>
              <a:rPr lang="de-DE" dirty="0" err="1" smtClean="0"/>
              <a:t>Seifersbach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4.2 Fahrzeuge</a:t>
            </a:r>
          </a:p>
          <a:p>
            <a:pPr lvl="1"/>
            <a:r>
              <a:rPr lang="de-DE" dirty="0" smtClean="0"/>
              <a:t>Ersatzbeschaffung MTF, OF S-D-S</a:t>
            </a:r>
          </a:p>
          <a:p>
            <a:pPr lvl="1"/>
            <a:r>
              <a:rPr lang="de-DE" dirty="0" smtClean="0"/>
              <a:t>Nachrüstung TLF mit Frontsprühbalken</a:t>
            </a:r>
          </a:p>
          <a:p>
            <a:pPr lvl="1"/>
            <a:r>
              <a:rPr lang="de-DE" dirty="0" smtClean="0"/>
              <a:t>Satz Faltkegel für LF 8, </a:t>
            </a:r>
            <a:r>
              <a:rPr lang="de-DE" dirty="0" err="1" smtClean="0"/>
              <a:t>Ofw</a:t>
            </a:r>
            <a:r>
              <a:rPr lang="de-DE" dirty="0" smtClean="0"/>
              <a:t> </a:t>
            </a:r>
            <a:r>
              <a:rPr lang="de-DE" dirty="0" err="1" smtClean="0"/>
              <a:t>Moosheim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Haushalt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738">
            <a:off x="415456" y="553778"/>
            <a:ext cx="6416851" cy="42578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215">
            <a:off x="2063781" y="1043104"/>
            <a:ext cx="6588224" cy="49411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4.3 Sonstiges</a:t>
            </a:r>
          </a:p>
          <a:p>
            <a:pPr lvl="1"/>
            <a:r>
              <a:rPr lang="de-DE" dirty="0"/>
              <a:t>Ersatzbeschaffung Motorkettensäge, OF Hermsdorf</a:t>
            </a:r>
          </a:p>
          <a:p>
            <a:pPr lvl="1"/>
            <a:r>
              <a:rPr lang="de-DE" dirty="0"/>
              <a:t>Spinde für FGH </a:t>
            </a:r>
            <a:r>
              <a:rPr lang="de-DE" dirty="0" err="1"/>
              <a:t>Rossau</a:t>
            </a:r>
            <a:endParaRPr lang="de-DE" dirty="0"/>
          </a:p>
          <a:p>
            <a:pPr lvl="1"/>
            <a:r>
              <a:rPr lang="de-DE" dirty="0"/>
              <a:t>Digitalkameras für Einsatzdokumentation</a:t>
            </a:r>
          </a:p>
          <a:p>
            <a:pPr lvl="1"/>
            <a:r>
              <a:rPr lang="de-DE" dirty="0" smtClean="0"/>
              <a:t>Werkzeug, </a:t>
            </a:r>
            <a:r>
              <a:rPr lang="de-DE" dirty="0" err="1"/>
              <a:t>Ofw</a:t>
            </a:r>
            <a:r>
              <a:rPr lang="de-DE" dirty="0"/>
              <a:t> </a:t>
            </a:r>
            <a:r>
              <a:rPr lang="de-DE" dirty="0" err="1"/>
              <a:t>Rossau</a:t>
            </a:r>
            <a:endParaRPr lang="de-DE" dirty="0"/>
          </a:p>
          <a:p>
            <a:pPr lvl="1"/>
            <a:r>
              <a:rPr lang="de-DE" dirty="0" smtClean="0"/>
              <a:t>Leinwand, </a:t>
            </a:r>
            <a:r>
              <a:rPr lang="de-DE" dirty="0" err="1"/>
              <a:t>Ofw</a:t>
            </a:r>
            <a:r>
              <a:rPr lang="de-DE" dirty="0"/>
              <a:t> </a:t>
            </a:r>
            <a:r>
              <a:rPr lang="de-DE" dirty="0" err="1"/>
              <a:t>Moosheim</a:t>
            </a:r>
            <a:endParaRPr lang="de-DE" dirty="0"/>
          </a:p>
          <a:p>
            <a:pPr lvl="1"/>
            <a:r>
              <a:rPr lang="de-DE" dirty="0" smtClean="0"/>
              <a:t>T-Shirts für alle Ortsfeuerwehren</a:t>
            </a:r>
          </a:p>
          <a:p>
            <a:pPr lvl="1"/>
            <a:r>
              <a:rPr lang="de-DE" dirty="0" smtClean="0"/>
              <a:t>Bandschlingen für ASGT-Rettung</a:t>
            </a:r>
          </a:p>
          <a:p>
            <a:pPr lvl="1"/>
            <a:r>
              <a:rPr lang="de-DE" dirty="0" smtClean="0"/>
              <a:t>Handschuhe für TH</a:t>
            </a:r>
          </a:p>
          <a:p>
            <a:pPr lvl="1"/>
            <a:r>
              <a:rPr lang="de-DE" dirty="0" smtClean="0"/>
              <a:t>1 Lkw-Führerschein</a:t>
            </a:r>
          </a:p>
          <a:p>
            <a:pPr lvl="1"/>
            <a:r>
              <a:rPr lang="de-DE" dirty="0" smtClean="0"/>
              <a:t>Budget Jugendfeuerwehr…</a:t>
            </a:r>
            <a:endParaRPr lang="de-DE" dirty="0"/>
          </a:p>
          <a:p>
            <a:pPr marL="393192" lvl="1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Haushalt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38031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ÖA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5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Feste organisiert durch FW-Vereine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Facebook-Seite der Feuerwehr </a:t>
            </a:r>
            <a:r>
              <a:rPr lang="de-DE" dirty="0" err="1" smtClean="0"/>
              <a:t>Rossau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Internetseite der Feuerwehr </a:t>
            </a:r>
            <a:r>
              <a:rPr lang="de-DE" dirty="0" err="1" smtClean="0"/>
              <a:t>Rossau</a:t>
            </a:r>
            <a:endParaRPr lang="de-DE" dirty="0"/>
          </a:p>
          <a:p>
            <a:pPr lvl="1"/>
            <a:r>
              <a:rPr lang="de-DE" dirty="0"/>
              <a:t>Informationen für Interessierte</a:t>
            </a:r>
          </a:p>
          <a:p>
            <a:pPr lvl="1"/>
            <a:r>
              <a:rPr lang="de-DE" dirty="0"/>
              <a:t>Passwortgeschützter Zugang für </a:t>
            </a:r>
            <a:r>
              <a:rPr lang="de-DE" dirty="0" smtClean="0"/>
              <a:t>Mitglieder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Regelmäßige Artikel im Amtsblatt</a:t>
            </a:r>
          </a:p>
          <a:p>
            <a:pPr marL="109728" indent="0">
              <a:buNone/>
            </a:pPr>
            <a:endParaRPr lang="de-DE" dirty="0" smtClean="0"/>
          </a:p>
          <a:p>
            <a:r>
              <a:rPr lang="de-DE" dirty="0" smtClean="0"/>
              <a:t>Zuarbeiten für „Freie Presse“</a:t>
            </a:r>
          </a:p>
          <a:p>
            <a:pPr marL="109728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Öffentlichkeitsarbeit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92280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Sonstiges -&gt;</a:t>
            </a:r>
            <a:endParaRPr lang="de-DE" dirty="0"/>
          </a:p>
        </p:txBody>
      </p:sp>
      <p:pic>
        <p:nvPicPr>
          <p:cNvPr id="5" name="Grafik 4" descr="Freiwillige Feuerwehr der Gemeinde Rossau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444"/>
            <a:ext cx="9144000" cy="54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6.1. Auszeichnung „Sichere Feuerwehr“</a:t>
            </a:r>
          </a:p>
          <a:p>
            <a:pPr marL="393192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Sonstiges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57" y="2420888"/>
            <a:ext cx="2499171" cy="32421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2492072"/>
            <a:ext cx="2304255" cy="3169176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9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7</a:t>
            </a:r>
            <a:r>
              <a:rPr lang="de-DE" dirty="0" smtClean="0"/>
              <a:t>.1 Ausbildungsziele</a:t>
            </a:r>
          </a:p>
          <a:p>
            <a:pPr lvl="1"/>
            <a:r>
              <a:rPr lang="de-DE" dirty="0" smtClean="0"/>
              <a:t>Ausbildungsstand weiter ausbauen</a:t>
            </a:r>
          </a:p>
          <a:p>
            <a:pPr lvl="2"/>
            <a:r>
              <a:rPr lang="de-DE" dirty="0" smtClean="0"/>
              <a:t>Dienstbeteiligung weiter erhöhen</a:t>
            </a:r>
          </a:p>
          <a:p>
            <a:pPr lvl="2"/>
            <a:r>
              <a:rPr lang="de-DE" dirty="0" smtClean="0"/>
              <a:t>Teilnahme an Lehrgängen auf Kreis- und Landesebene</a:t>
            </a:r>
          </a:p>
          <a:p>
            <a:pPr lvl="2"/>
            <a:r>
              <a:rPr lang="de-DE" dirty="0" smtClean="0"/>
              <a:t>Verbesserung der Führungskräfteausbildung </a:t>
            </a:r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Sonderausbildung</a:t>
            </a:r>
          </a:p>
          <a:p>
            <a:pPr lvl="2"/>
            <a:r>
              <a:rPr lang="de-DE" dirty="0" smtClean="0"/>
              <a:t>Brände an elektr. Anlagen (26.02.2015)</a:t>
            </a:r>
          </a:p>
          <a:p>
            <a:pPr lvl="2"/>
            <a:r>
              <a:rPr lang="de-DE" dirty="0" smtClean="0"/>
              <a:t>Führungskräfte (08.04.2015, FGH Hermsdorf)</a:t>
            </a:r>
          </a:p>
          <a:p>
            <a:pPr lvl="2"/>
            <a:r>
              <a:rPr lang="de-DE" dirty="0" smtClean="0"/>
              <a:t>Führungskräfte (16.09.2015, FGH </a:t>
            </a:r>
            <a:r>
              <a:rPr lang="de-DE" dirty="0" err="1" smtClean="0"/>
              <a:t>Greifendorf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Brandursachenermittlung (29.10.2015)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Ausblicke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1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Jahresbericht der Gemeindewehrleitung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2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7.2 Haushalt</a:t>
            </a:r>
          </a:p>
          <a:p>
            <a:pPr lvl="1"/>
            <a:r>
              <a:rPr lang="de-DE" dirty="0" smtClean="0"/>
              <a:t>Anhänger (OF </a:t>
            </a:r>
            <a:r>
              <a:rPr lang="de-DE" dirty="0" err="1" smtClean="0"/>
              <a:t>Greifendorf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Alarmierungstechnik / Digitalfunk?</a:t>
            </a:r>
          </a:p>
          <a:p>
            <a:pPr lvl="1"/>
            <a:r>
              <a:rPr lang="de-DE" dirty="0" smtClean="0"/>
              <a:t>Ersatzbeschaffung MKS (OF </a:t>
            </a:r>
            <a:r>
              <a:rPr lang="de-DE" dirty="0" err="1" smtClean="0"/>
              <a:t>Rossau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Erneuerung Zaun FGH </a:t>
            </a:r>
            <a:r>
              <a:rPr lang="de-DE" dirty="0" err="1" smtClean="0"/>
              <a:t>Seifersbach</a:t>
            </a:r>
            <a:endParaRPr lang="de-DE" dirty="0" smtClean="0"/>
          </a:p>
          <a:p>
            <a:pPr lvl="1"/>
            <a:r>
              <a:rPr lang="de-DE" dirty="0" smtClean="0"/>
              <a:t>CAFS-Löscher (OF </a:t>
            </a:r>
            <a:r>
              <a:rPr lang="de-DE" dirty="0" err="1" smtClean="0"/>
              <a:t>Greifendorf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Digitalkamera für Einsatzdokumentation (OF </a:t>
            </a:r>
            <a:r>
              <a:rPr lang="de-DE" dirty="0" err="1" smtClean="0"/>
              <a:t>Rossau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Grundüberholung Rettungssatz (OF S-D-S)</a:t>
            </a:r>
          </a:p>
          <a:p>
            <a:pPr lvl="1"/>
            <a:r>
              <a:rPr lang="de-DE" dirty="0" smtClean="0"/>
              <a:t>Grundüberholung </a:t>
            </a:r>
            <a:r>
              <a:rPr lang="de-DE" dirty="0" err="1" smtClean="0"/>
              <a:t>Pressluftatmer</a:t>
            </a:r>
            <a:r>
              <a:rPr lang="de-DE" dirty="0" smtClean="0"/>
              <a:t>/Lungenautomaten</a:t>
            </a:r>
          </a:p>
          <a:p>
            <a:pPr lvl="1"/>
            <a:r>
              <a:rPr lang="de-DE" dirty="0" smtClean="0"/>
              <a:t>Budget Jugendfeuerwehr ...</a:t>
            </a:r>
          </a:p>
          <a:p>
            <a:pPr lvl="1"/>
            <a:endParaRPr lang="de-DE" dirty="0"/>
          </a:p>
          <a:p>
            <a:r>
              <a:rPr lang="de-DE" dirty="0" smtClean="0"/>
              <a:t>7.3 Rückstellung</a:t>
            </a:r>
          </a:p>
          <a:p>
            <a:pPr lvl="1"/>
            <a:r>
              <a:rPr lang="de-DE" dirty="0" err="1" smtClean="0"/>
              <a:t>Jährl</a:t>
            </a:r>
            <a:r>
              <a:rPr lang="de-DE" dirty="0" smtClean="0"/>
              <a:t>. 22.000,- Euro für LF10 (OF S-D-S)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Ausblicke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83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7.4 </a:t>
            </a:r>
            <a:r>
              <a:rPr lang="de-DE" dirty="0"/>
              <a:t>Wahlen</a:t>
            </a:r>
          </a:p>
          <a:p>
            <a:pPr lvl="1"/>
            <a:r>
              <a:rPr lang="de-DE" dirty="0" smtClean="0"/>
              <a:t>Gemeindewehrleiter und stellv. Gemeindewehrleiter</a:t>
            </a:r>
          </a:p>
          <a:p>
            <a:pPr lvl="1"/>
            <a:r>
              <a:rPr lang="de-DE" dirty="0"/>
              <a:t>Ortswehrleiterwahlen OF </a:t>
            </a:r>
            <a:r>
              <a:rPr lang="de-DE" dirty="0" err="1"/>
              <a:t>Greifendorf</a:t>
            </a:r>
            <a:r>
              <a:rPr lang="de-DE" dirty="0"/>
              <a:t>, </a:t>
            </a:r>
            <a:r>
              <a:rPr lang="de-DE" dirty="0" err="1"/>
              <a:t>Moosheim</a:t>
            </a:r>
            <a:r>
              <a:rPr lang="de-DE" dirty="0"/>
              <a:t> und SDS</a:t>
            </a:r>
          </a:p>
          <a:p>
            <a:pPr lvl="1"/>
            <a:endParaRPr lang="de-DE" dirty="0"/>
          </a:p>
          <a:p>
            <a:pPr marL="109728" indent="0">
              <a:buNone/>
            </a:pPr>
            <a:endParaRPr lang="de-DE" dirty="0" smtClean="0"/>
          </a:p>
          <a:p>
            <a:r>
              <a:rPr lang="de-DE" dirty="0" smtClean="0"/>
              <a:t>7.5 Termin</a:t>
            </a:r>
          </a:p>
          <a:p>
            <a:pPr lvl="1"/>
            <a:r>
              <a:rPr lang="de-DE" dirty="0" smtClean="0"/>
              <a:t>28.03. Delegiertenversammlung des </a:t>
            </a:r>
            <a:r>
              <a:rPr lang="de-DE" dirty="0" err="1" smtClean="0"/>
              <a:t>KfV</a:t>
            </a:r>
            <a:r>
              <a:rPr lang="de-DE" dirty="0" smtClean="0"/>
              <a:t> in Döbeln</a:t>
            </a:r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Ausblicke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 rot="5400000"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7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Jahreshauptversammlung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 für das Jahr 2014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07904" y="366916"/>
            <a:ext cx="51845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Freiwillige Feuerwehr </a:t>
            </a:r>
            <a:r>
              <a:rPr lang="de-DE" sz="2000" b="1" dirty="0" err="1" smtClean="0"/>
              <a:t>Rossau</a:t>
            </a:r>
            <a:endParaRPr lang="de-DE" sz="2000" b="1" dirty="0" smtClean="0"/>
          </a:p>
          <a:p>
            <a:r>
              <a:rPr lang="de-DE" sz="2000" b="1" dirty="0" smtClean="0"/>
              <a:t>mit den Ortsfeuerwehren</a:t>
            </a:r>
          </a:p>
          <a:p>
            <a:r>
              <a:rPr lang="de-DE" sz="1400" dirty="0" err="1" smtClean="0"/>
              <a:t>Greifendorf</a:t>
            </a:r>
            <a:r>
              <a:rPr lang="de-DE" sz="1400" dirty="0" smtClean="0"/>
              <a:t>, Hermsdorf, </a:t>
            </a:r>
            <a:r>
              <a:rPr lang="de-DE" sz="1400" dirty="0" err="1" smtClean="0"/>
              <a:t>Moosheim</a:t>
            </a:r>
            <a:r>
              <a:rPr lang="de-DE" sz="1400" dirty="0" smtClean="0"/>
              <a:t>, </a:t>
            </a:r>
            <a:r>
              <a:rPr lang="de-DE" sz="1400" dirty="0" err="1" smtClean="0"/>
              <a:t>Rossau</a:t>
            </a:r>
            <a:r>
              <a:rPr lang="de-DE" sz="1400" dirty="0" smtClean="0"/>
              <a:t>, Schönborn-Dreiwerden-</a:t>
            </a:r>
            <a:r>
              <a:rPr lang="de-DE" sz="1400" dirty="0" err="1" smtClean="0"/>
              <a:t>Seifersbach</a:t>
            </a:r>
            <a:endParaRPr lang="de-DE" sz="1400" dirty="0"/>
          </a:p>
        </p:txBody>
      </p:sp>
      <p:pic>
        <p:nvPicPr>
          <p:cNvPr id="1029" name="Picture 5" descr="Rossau_Wappen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7" y="368449"/>
            <a:ext cx="1158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5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Einsatzgeschehen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25" name="Inhaltsplatzhalt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4103" name="Grafik 4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4104" name="Grafik 410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300162"/>
            <a:ext cx="7581900" cy="4257675"/>
          </a:xfrm>
          <a:prstGeom prst="rect">
            <a:avLst/>
          </a:prstGeom>
        </p:spPr>
      </p:pic>
      <p:pic>
        <p:nvPicPr>
          <p:cNvPr id="4105" name="Grafik 410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4106" name="Grafik 4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4107" name="Grafik 4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4108" name="Grafik 410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Insgesamt:	19 Einsätze</a:t>
            </a:r>
          </a:p>
          <a:p>
            <a:endParaRPr lang="de-DE" dirty="0"/>
          </a:p>
          <a:p>
            <a:pPr lvl="1"/>
            <a:r>
              <a:rPr lang="de-DE" dirty="0" smtClean="0"/>
              <a:t>  4 überörtlich  </a:t>
            </a:r>
          </a:p>
          <a:p>
            <a:pPr lvl="1"/>
            <a:r>
              <a:rPr lang="de-DE" dirty="0" smtClean="0"/>
              <a:t>  7 Hilfeleistungen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 5 Brände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 5 Fehlalarmierungen</a:t>
            </a:r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Einsatzgeschehen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7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1.1 Einsatzhäufigkeit pro Ortsfeuerwehr</a:t>
            </a:r>
          </a:p>
          <a:p>
            <a:pPr marL="914400" lvl="3" indent="0">
              <a:buNone/>
            </a:pPr>
            <a:r>
              <a:rPr lang="de-DE" dirty="0" smtClean="0"/>
              <a:t>  </a:t>
            </a:r>
          </a:p>
          <a:p>
            <a:endParaRPr lang="de-DE" dirty="0"/>
          </a:p>
          <a:p>
            <a:pPr lvl="1"/>
            <a:r>
              <a:rPr lang="de-DE" dirty="0" err="1" smtClean="0"/>
              <a:t>Greifendorf</a:t>
            </a:r>
            <a:r>
              <a:rPr lang="de-DE" dirty="0" smtClean="0"/>
              <a:t>:	  3 Alarmierungen</a:t>
            </a:r>
          </a:p>
          <a:p>
            <a:pPr lvl="1"/>
            <a:r>
              <a:rPr lang="de-DE" dirty="0" smtClean="0"/>
              <a:t>Hermsdorf:	  3 Alarmierungen</a:t>
            </a:r>
          </a:p>
          <a:p>
            <a:pPr lvl="1"/>
            <a:r>
              <a:rPr lang="de-DE" dirty="0" err="1" smtClean="0"/>
              <a:t>Moosheim</a:t>
            </a:r>
            <a:r>
              <a:rPr lang="de-DE" dirty="0" smtClean="0"/>
              <a:t>:	  3 Alarmierungen</a:t>
            </a:r>
          </a:p>
          <a:p>
            <a:pPr lvl="1"/>
            <a:r>
              <a:rPr lang="de-DE" dirty="0" err="1" smtClean="0"/>
              <a:t>Rossau</a:t>
            </a:r>
            <a:r>
              <a:rPr lang="de-DE" dirty="0" smtClean="0"/>
              <a:t>:		15 Alarmierungen (inkl. GW-G)</a:t>
            </a:r>
          </a:p>
          <a:p>
            <a:pPr lvl="1"/>
            <a:r>
              <a:rPr lang="de-DE" dirty="0" smtClean="0"/>
              <a:t>S-D-S:		  6 Alarmierungen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Einsatzgeschehen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Einsatzgeschehen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853530"/>
              </p:ext>
            </p:extLst>
          </p:nvPr>
        </p:nvGraphicFramePr>
        <p:xfrm>
          <a:off x="467544" y="1596554"/>
          <a:ext cx="8229600" cy="482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7236296" y="6453336"/>
            <a:ext cx="1728192" cy="369332"/>
            <a:chOff x="7236296" y="6453336"/>
            <a:chExt cx="1728192" cy="369332"/>
          </a:xfrm>
        </p:grpSpPr>
        <p:sp>
          <p:nvSpPr>
            <p:cNvPr id="4" name="Textfeld 3"/>
            <p:cNvSpPr txBox="1"/>
            <p:nvPr/>
          </p:nvSpPr>
          <p:spPr>
            <a:xfrm>
              <a:off x="7236296" y="645333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Ausbildung </a:t>
              </a:r>
              <a:endParaRPr lang="de-DE" dirty="0"/>
            </a:p>
          </p:txBody>
        </p:sp>
        <p:sp>
          <p:nvSpPr>
            <p:cNvPr id="5" name="Pfeil nach rechts 4"/>
            <p:cNvSpPr/>
            <p:nvPr/>
          </p:nvSpPr>
          <p:spPr>
            <a:xfrm>
              <a:off x="8676456" y="6623641"/>
              <a:ext cx="28803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7029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Insgesamt 4100,5 Stunden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3233,5 Stunden laufende Ausbildung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  657 Stunden Kreisausbildung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  175 Stunden Landesfeuerwehrschule</a:t>
            </a:r>
          </a:p>
          <a:p>
            <a:pPr lvl="1"/>
            <a:endParaRPr lang="de-DE" dirty="0"/>
          </a:p>
          <a:p>
            <a:pPr lvl="1"/>
            <a:r>
              <a:rPr lang="de-DE"/>
              <a:t> </a:t>
            </a:r>
            <a:r>
              <a:rPr lang="de-DE" smtClean="0"/>
              <a:t>   35 </a:t>
            </a:r>
            <a:r>
              <a:rPr lang="de-DE" dirty="0" smtClean="0"/>
              <a:t>Stunden sonstige externe Ausbildung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2. Ausbildung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9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2.1 Laufende Ausbildung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Ausbildung	</a:t>
            </a:r>
            <a:endParaRPr lang="de-DE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310452183"/>
              </p:ext>
            </p:extLst>
          </p:nvPr>
        </p:nvGraphicFramePr>
        <p:xfrm>
          <a:off x="395536" y="2060848"/>
          <a:ext cx="84249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0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2.2 Sonderausbildung</a:t>
            </a:r>
          </a:p>
          <a:p>
            <a:pPr lvl="1"/>
            <a:r>
              <a:rPr lang="de-DE" dirty="0" smtClean="0"/>
              <a:t>Vorstellung DRK und SEG</a:t>
            </a:r>
          </a:p>
          <a:p>
            <a:pPr lvl="1"/>
            <a:r>
              <a:rPr lang="de-DE" dirty="0" smtClean="0"/>
              <a:t>Schornsteinbrände</a:t>
            </a:r>
          </a:p>
          <a:p>
            <a:pPr lvl="1"/>
            <a:r>
              <a:rPr lang="de-DE" dirty="0" smtClean="0"/>
              <a:t>Brandcontainer, BF Chemnitz</a:t>
            </a:r>
          </a:p>
          <a:p>
            <a:pPr lvl="1"/>
            <a:r>
              <a:rPr lang="de-DE" dirty="0" smtClean="0"/>
              <a:t>Geländefahrtraining, Fahrschule </a:t>
            </a:r>
            <a:r>
              <a:rPr lang="de-DE" dirty="0" err="1" smtClean="0"/>
              <a:t>Jirasek</a:t>
            </a:r>
            <a:r>
              <a:rPr lang="de-DE" dirty="0" smtClean="0"/>
              <a:t> (OF </a:t>
            </a:r>
            <a:r>
              <a:rPr lang="de-DE" dirty="0" err="1" smtClean="0"/>
              <a:t>Rossau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Unterweisung am </a:t>
            </a:r>
            <a:r>
              <a:rPr lang="de-DE" dirty="0" err="1" smtClean="0"/>
              <a:t>hydr</a:t>
            </a:r>
            <a:r>
              <a:rPr lang="de-DE" dirty="0" smtClean="0"/>
              <a:t>. Rettungsgerät (OF SDS)</a:t>
            </a:r>
          </a:p>
          <a:p>
            <a:pPr lvl="1"/>
            <a:r>
              <a:rPr lang="de-DE" dirty="0" smtClean="0"/>
              <a:t>2 x Führungskräfteausbildung</a:t>
            </a:r>
          </a:p>
          <a:p>
            <a:pPr marL="393192" lvl="1" indent="0">
              <a:buNone/>
            </a:pPr>
            <a:endParaRPr lang="de-DE" dirty="0"/>
          </a:p>
          <a:p>
            <a:r>
              <a:rPr lang="de-DE" dirty="0" smtClean="0"/>
              <a:t>2.3 Übungen</a:t>
            </a:r>
          </a:p>
          <a:p>
            <a:pPr lvl="1"/>
            <a:r>
              <a:rPr lang="de-DE" dirty="0" smtClean="0"/>
              <a:t>Einsatzübung „Firma </a:t>
            </a:r>
            <a:r>
              <a:rPr lang="de-DE" dirty="0" err="1" smtClean="0"/>
              <a:t>Kraham</a:t>
            </a:r>
            <a:r>
              <a:rPr lang="de-DE" dirty="0" smtClean="0"/>
              <a:t>“, </a:t>
            </a:r>
            <a:r>
              <a:rPr lang="de-DE" dirty="0" err="1" smtClean="0"/>
              <a:t>Rossau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Ausbildung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Steve Mucha, Gemeindewehrleiter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8172400" y="6323459"/>
            <a:ext cx="360040" cy="2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3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579</Words>
  <Application>Microsoft Office PowerPoint</Application>
  <PresentationFormat>Bildschirmpräsentation (4:3)</PresentationFormat>
  <Paragraphs>212</Paragraphs>
  <Slides>22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Deimos</vt:lpstr>
      <vt:lpstr>Jahreshauptversammlung</vt:lpstr>
      <vt:lpstr>Jahresbericht der Gemeindewehrleitung</vt:lpstr>
      <vt:lpstr>1. Einsatzgeschehen</vt:lpstr>
      <vt:lpstr>1. Einsatzgeschehen</vt:lpstr>
      <vt:lpstr>1. Einsatzgeschehen</vt:lpstr>
      <vt:lpstr>1. Einsatzgeschehen</vt:lpstr>
      <vt:lpstr>2. Ausbildung</vt:lpstr>
      <vt:lpstr>2. Ausbildung </vt:lpstr>
      <vt:lpstr>2. Ausbildung</vt:lpstr>
      <vt:lpstr>2. Ausbildung</vt:lpstr>
      <vt:lpstr>2. Ausbildung</vt:lpstr>
      <vt:lpstr>2. Ausbildung</vt:lpstr>
      <vt:lpstr>3. Personal</vt:lpstr>
      <vt:lpstr>3. Personal</vt:lpstr>
      <vt:lpstr>4. Haushalt</vt:lpstr>
      <vt:lpstr>4. Haushalt</vt:lpstr>
      <vt:lpstr>5. Öffentlichkeitsarbeit</vt:lpstr>
      <vt:lpstr>6. Sonstiges</vt:lpstr>
      <vt:lpstr>7. Ausblicke 2015</vt:lpstr>
      <vt:lpstr>7. Ausblicke 2015</vt:lpstr>
      <vt:lpstr>7. Ausblicke 2015</vt:lpstr>
      <vt:lpstr>Jahreshauptversammlung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Jahreshauptversammlung</dc:title>
  <dc:creator>Mucha, Steve</dc:creator>
  <cp:lastModifiedBy>steve</cp:lastModifiedBy>
  <cp:revision>165</cp:revision>
  <cp:lastPrinted>2015-03-12T13:02:14Z</cp:lastPrinted>
  <dcterms:created xsi:type="dcterms:W3CDTF">2012-02-28T07:24:18Z</dcterms:created>
  <dcterms:modified xsi:type="dcterms:W3CDTF">2015-03-13T14:57:32Z</dcterms:modified>
</cp:coreProperties>
</file>